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1" r:id="rId2"/>
    <p:sldId id="35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50" r:id="rId94"/>
    <p:sldId id="348" r:id="rId95"/>
    <p:sldId id="349" r:id="rId96"/>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6" autoAdjust="0"/>
  </p:normalViewPr>
  <p:slideViewPr>
    <p:cSldViewPr>
      <p:cViewPr varScale="1">
        <p:scale>
          <a:sx n="99" d="100"/>
          <a:sy n="99" d="100"/>
        </p:scale>
        <p:origin x="-113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p>
            <a:fld id="{1D23171F-240B-4047-B983-4F6E757298FA}" type="datetimeFigureOut">
              <a:rPr lang="nl-BE" smtClean="0"/>
              <a:t>10/11/2010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554574A4-7688-456B-94D8-80A9BDD11169}" type="slidenum">
              <a:rPr lang="nl-BE" smtClean="0"/>
              <a:t>‹nr.›</a:t>
            </a:fld>
            <a:endParaRPr lang="nl-BE"/>
          </a:p>
        </p:txBody>
      </p:sp>
      <p:pic>
        <p:nvPicPr>
          <p:cNvPr id="7" name="Afbeelding 6"/>
          <p:cNvPicPr>
            <a:picLocks noChangeAspect="1"/>
          </p:cNvPicPr>
          <p:nvPr userDrawn="1"/>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spTree>
    <p:extLst>
      <p:ext uri="{BB962C8B-B14F-4D97-AF65-F5344CB8AC3E}">
        <p14:creationId xmlns:p14="http://schemas.microsoft.com/office/powerpoint/2010/main" val="4207870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1D23171F-240B-4047-B983-4F6E757298FA}" type="datetimeFigureOut">
              <a:rPr lang="nl-BE" smtClean="0"/>
              <a:t>10/11/2010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193159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1D23171F-240B-4047-B983-4F6E757298FA}" type="datetimeFigureOut">
              <a:rPr lang="nl-BE" smtClean="0"/>
              <a:t>10/11/2010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2756662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1D23171F-240B-4047-B983-4F6E757298FA}" type="datetimeFigureOut">
              <a:rPr lang="nl-BE" smtClean="0"/>
              <a:t>10/11/2010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2437006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D23171F-240B-4047-B983-4F6E757298FA}" type="datetimeFigureOut">
              <a:rPr lang="nl-BE" smtClean="0"/>
              <a:t>10/11/2010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269005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1D23171F-240B-4047-B983-4F6E757298FA}" type="datetimeFigureOut">
              <a:rPr lang="nl-BE" smtClean="0"/>
              <a:t>10/11/2010</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76253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1D23171F-240B-4047-B983-4F6E757298FA}" type="datetimeFigureOut">
              <a:rPr lang="nl-BE" smtClean="0"/>
              <a:t>10/11/2010</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1237964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1D23171F-240B-4047-B983-4F6E757298FA}" type="datetimeFigureOut">
              <a:rPr lang="nl-BE" smtClean="0"/>
              <a:t>10/11/2010</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2681573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D23171F-240B-4047-B983-4F6E757298FA}" type="datetimeFigureOut">
              <a:rPr lang="nl-BE" smtClean="0"/>
              <a:t>10/11/2010</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1590722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D23171F-240B-4047-B983-4F6E757298FA}" type="datetimeFigureOut">
              <a:rPr lang="nl-BE" smtClean="0"/>
              <a:t>10/11/2010</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383414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D23171F-240B-4047-B983-4F6E757298FA}" type="datetimeFigureOut">
              <a:rPr lang="nl-BE" smtClean="0"/>
              <a:t>10/11/2010</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554574A4-7688-456B-94D8-80A9BDD11169}" type="slidenum">
              <a:rPr lang="nl-BE" smtClean="0"/>
              <a:t>‹nr.›</a:t>
            </a:fld>
            <a:endParaRPr lang="nl-BE"/>
          </a:p>
        </p:txBody>
      </p:sp>
    </p:spTree>
    <p:extLst>
      <p:ext uri="{BB962C8B-B14F-4D97-AF65-F5344CB8AC3E}">
        <p14:creationId xmlns:p14="http://schemas.microsoft.com/office/powerpoint/2010/main" val="3906606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23171F-240B-4047-B983-4F6E757298FA}" type="datetimeFigureOut">
              <a:rPr lang="nl-BE" smtClean="0"/>
              <a:t>10/11/2010</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574A4-7688-456B-94D8-80A9BDD11169}" type="slidenum">
              <a:rPr lang="nl-BE" smtClean="0"/>
              <a:t>‹nr.›</a:t>
            </a:fld>
            <a:endParaRPr lang="nl-BE"/>
          </a:p>
        </p:txBody>
      </p:sp>
    </p:spTree>
    <p:extLst>
      <p:ext uri="{BB962C8B-B14F-4D97-AF65-F5344CB8AC3E}">
        <p14:creationId xmlns:p14="http://schemas.microsoft.com/office/powerpoint/2010/main" val="1917826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Gos d’Atura Català Club Belgium</a:t>
            </a:r>
            <a:endParaRPr lang="nl-BE" dirty="0"/>
          </a:p>
        </p:txBody>
      </p:sp>
      <p:sp>
        <p:nvSpPr>
          <p:cNvPr id="3" name="Ondertitel 2"/>
          <p:cNvSpPr>
            <a:spLocks noGrp="1"/>
          </p:cNvSpPr>
          <p:nvPr>
            <p:ph type="subTitle" idx="1"/>
          </p:nvPr>
        </p:nvSpPr>
        <p:spPr/>
        <p:txBody>
          <a:bodyPr/>
          <a:lstStyle/>
          <a:p>
            <a:r>
              <a:rPr lang="nl-BE" dirty="0" smtClean="0"/>
              <a:t>28.08.2010</a:t>
            </a:r>
          </a:p>
          <a:p>
            <a:r>
              <a:rPr lang="nl-BE" dirty="0" err="1" smtClean="0"/>
              <a:t>Moerbeke</a:t>
            </a:r>
            <a:r>
              <a:rPr lang="nl-BE" dirty="0" smtClean="0"/>
              <a:t> Waas</a:t>
            </a:r>
          </a:p>
        </p:txBody>
      </p:sp>
    </p:spTree>
    <p:extLst>
      <p:ext uri="{BB962C8B-B14F-4D97-AF65-F5344CB8AC3E}">
        <p14:creationId xmlns:p14="http://schemas.microsoft.com/office/powerpoint/2010/main" val="28974645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1600" b="1" dirty="0" smtClean="0"/>
              <a:t>Schedel     </a:t>
            </a:r>
            <a:r>
              <a:rPr lang="en-US" sz="1600" b="1" dirty="0" err="1" smtClean="0"/>
              <a:t>Crâne</a:t>
            </a:r>
            <a:r>
              <a:rPr lang="en-US" sz="1600" b="1" dirty="0" smtClean="0"/>
              <a:t>     </a:t>
            </a:r>
            <a:r>
              <a:rPr lang="es-ES" sz="1600" b="1" dirty="0" smtClean="0"/>
              <a:t>Cráneo</a:t>
            </a:r>
            <a:endParaRPr lang="nl-BE" sz="2400" dirty="0">
              <a:latin typeface="Bookman Old Style" pitchFamily="18" charset="0"/>
            </a:endParaRPr>
          </a:p>
        </p:txBody>
      </p:sp>
      <p:sp>
        <p:nvSpPr>
          <p:cNvPr id="3" name="Tijdelijke aanduiding voor inhoud 2"/>
          <p:cNvSpPr>
            <a:spLocks noGrp="1"/>
          </p:cNvSpPr>
          <p:nvPr>
            <p:ph idx="1"/>
          </p:nvPr>
        </p:nvSpPr>
        <p:spPr/>
        <p:txBody>
          <a:bodyPr>
            <a:noAutofit/>
          </a:bodyPr>
          <a:lstStyle/>
          <a:p>
            <a:r>
              <a:rPr lang="nl-BE" sz="2600" dirty="0"/>
              <a:t>Er is een duidelijke stopgroef die vervlakt en eindigt in een duidelijke achterhoofdsknobbel.</a:t>
            </a:r>
          </a:p>
          <a:p>
            <a:r>
              <a:rPr lang="en-US" sz="2600" dirty="0"/>
              <a:t>Il y a un </a:t>
            </a:r>
            <a:r>
              <a:rPr lang="en-US" sz="2600" dirty="0" err="1"/>
              <a:t>sillon</a:t>
            </a:r>
            <a:r>
              <a:rPr lang="en-US" sz="2600" dirty="0"/>
              <a:t> </a:t>
            </a:r>
            <a:r>
              <a:rPr lang="en-US" sz="2600" dirty="0" err="1"/>
              <a:t>nettement</a:t>
            </a:r>
            <a:r>
              <a:rPr lang="en-US" sz="2600" dirty="0"/>
              <a:t> </a:t>
            </a:r>
            <a:r>
              <a:rPr lang="en-US" sz="2600" dirty="0" err="1"/>
              <a:t>marqué</a:t>
            </a:r>
            <a:r>
              <a:rPr lang="en-US" sz="2600" dirty="0"/>
              <a:t> </a:t>
            </a:r>
            <a:r>
              <a:rPr lang="en-US" sz="2600" dirty="0" err="1"/>
              <a:t>dans</a:t>
            </a:r>
            <a:r>
              <a:rPr lang="en-US" sz="2600" dirty="0"/>
              <a:t> son premier tiers, qui </a:t>
            </a:r>
            <a:r>
              <a:rPr lang="en-US" sz="2600" dirty="0" err="1"/>
              <a:t>va</a:t>
            </a:r>
            <a:r>
              <a:rPr lang="en-US" sz="2600" dirty="0"/>
              <a:t> en </a:t>
            </a:r>
            <a:r>
              <a:rPr lang="en-US" sz="2600" dirty="0" err="1"/>
              <a:t>s'aplatissant</a:t>
            </a:r>
            <a:r>
              <a:rPr lang="en-US" sz="2600" dirty="0"/>
              <a:t>, et </a:t>
            </a:r>
            <a:r>
              <a:rPr lang="en-US" sz="2600" dirty="0" err="1"/>
              <a:t>reste</a:t>
            </a:r>
            <a:r>
              <a:rPr lang="en-US" sz="2600" dirty="0"/>
              <a:t> </a:t>
            </a:r>
            <a:r>
              <a:rPr lang="en-US" sz="2600" dirty="0" err="1"/>
              <a:t>ainsi</a:t>
            </a:r>
            <a:r>
              <a:rPr lang="en-US" sz="2600" dirty="0"/>
              <a:t> </a:t>
            </a:r>
            <a:r>
              <a:rPr lang="en-US" sz="2600" dirty="0" err="1"/>
              <a:t>jusqu'à</a:t>
            </a:r>
            <a:r>
              <a:rPr lang="en-US" sz="2600" dirty="0"/>
              <a:t> </a:t>
            </a:r>
            <a:r>
              <a:rPr lang="en-US" sz="2600" dirty="0" err="1"/>
              <a:t>l'occiput</a:t>
            </a:r>
            <a:r>
              <a:rPr lang="en-US" sz="2600" dirty="0"/>
              <a:t> </a:t>
            </a:r>
            <a:r>
              <a:rPr lang="en-US" sz="2600" dirty="0" err="1"/>
              <a:t>où</a:t>
            </a:r>
            <a:r>
              <a:rPr lang="en-US" sz="2600" dirty="0"/>
              <a:t> se </a:t>
            </a:r>
            <a:r>
              <a:rPr lang="en-US" sz="2600" dirty="0" err="1"/>
              <a:t>forme</a:t>
            </a:r>
            <a:r>
              <a:rPr lang="en-US" sz="2600" dirty="0"/>
              <a:t> </a:t>
            </a:r>
            <a:r>
              <a:rPr lang="en-US" sz="2600" dirty="0" err="1"/>
              <a:t>une</a:t>
            </a:r>
            <a:r>
              <a:rPr lang="en-US" sz="2600" dirty="0"/>
              <a:t> </a:t>
            </a:r>
            <a:r>
              <a:rPr lang="en-US" sz="2600" dirty="0" err="1"/>
              <a:t>crête</a:t>
            </a:r>
            <a:r>
              <a:rPr lang="en-US" sz="2600" dirty="0"/>
              <a:t>. </a:t>
            </a:r>
            <a:r>
              <a:rPr lang="en-US" sz="2600" dirty="0" err="1"/>
              <a:t>Os</a:t>
            </a:r>
            <a:r>
              <a:rPr lang="en-US" sz="2600" dirty="0"/>
              <a:t> occipital </a:t>
            </a:r>
            <a:r>
              <a:rPr lang="en-US" sz="2600" dirty="0" err="1"/>
              <a:t>prononcé</a:t>
            </a:r>
            <a:r>
              <a:rPr lang="en-US" sz="2600" dirty="0"/>
              <a:t>. </a:t>
            </a:r>
            <a:endParaRPr lang="nl-BE" sz="2600" dirty="0"/>
          </a:p>
          <a:p>
            <a:r>
              <a:rPr lang="en-US" sz="2600" dirty="0"/>
              <a:t>C</a:t>
            </a:r>
            <a:r>
              <a:rPr lang="es-ES" sz="2600" dirty="0"/>
              <a:t>on un surco claramente marcado en su primer tercio, que se hace más plano y se mantiene así hasta el occipucio donde se forma una cresta. Hueso occipital pronunciado.</a:t>
            </a:r>
            <a:endParaRPr lang="nl-BE" sz="26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570502292"/>
              </p:ext>
            </p:extLst>
          </p:nvPr>
        </p:nvGraphicFramePr>
        <p:xfrm>
          <a:off x="1187624" y="574548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38065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1600" b="1" dirty="0" smtClean="0"/>
              <a:t>Schedel     </a:t>
            </a:r>
            <a:r>
              <a:rPr lang="en-US" sz="1600" b="1" dirty="0" err="1" smtClean="0"/>
              <a:t>Crâne</a:t>
            </a:r>
            <a:r>
              <a:rPr lang="en-US" sz="1600" b="1" dirty="0" smtClean="0"/>
              <a:t>     </a:t>
            </a:r>
            <a:r>
              <a:rPr lang="es-ES" sz="1600" b="1" dirty="0" smtClean="0"/>
              <a:t>Cráneo</a:t>
            </a:r>
            <a:endParaRPr lang="nl-BE" sz="2400" dirty="0">
              <a:latin typeface="Bookman Old Style" pitchFamily="18" charset="0"/>
            </a:endParaRPr>
          </a:p>
        </p:txBody>
      </p:sp>
      <p:sp>
        <p:nvSpPr>
          <p:cNvPr id="3" name="Tijdelijke aanduiding voor inhoud 2"/>
          <p:cNvSpPr>
            <a:spLocks noGrp="1"/>
          </p:cNvSpPr>
          <p:nvPr>
            <p:ph idx="1"/>
          </p:nvPr>
        </p:nvSpPr>
        <p:spPr/>
        <p:txBody>
          <a:bodyPr>
            <a:normAutofit/>
          </a:bodyPr>
          <a:lstStyle/>
          <a:p>
            <a:r>
              <a:rPr lang="nl-BE" sz="2800" dirty="0"/>
              <a:t>Het schedeldak is licht gewelfd. In het midden kan een kleine inzinking zichtbaar zijn.</a:t>
            </a:r>
          </a:p>
          <a:p>
            <a:r>
              <a:rPr lang="en-US" sz="2800" dirty="0"/>
              <a:t>Le </a:t>
            </a:r>
            <a:r>
              <a:rPr lang="en-US" sz="2800" dirty="0" err="1"/>
              <a:t>profil</a:t>
            </a:r>
            <a:r>
              <a:rPr lang="en-US" sz="2800" dirty="0"/>
              <a:t> </a:t>
            </a:r>
            <a:r>
              <a:rPr lang="en-US" sz="2800" dirty="0" err="1"/>
              <a:t>supérieur</a:t>
            </a:r>
            <a:r>
              <a:rPr lang="en-US" sz="2800" dirty="0"/>
              <a:t> du </a:t>
            </a:r>
            <a:r>
              <a:rPr lang="en-US" sz="2800" dirty="0" err="1"/>
              <a:t>crâne</a:t>
            </a:r>
            <a:r>
              <a:rPr lang="en-US" sz="2800" dirty="0"/>
              <a:t> </a:t>
            </a:r>
            <a:r>
              <a:rPr lang="en-US" sz="2800" dirty="0" err="1"/>
              <a:t>est</a:t>
            </a:r>
            <a:r>
              <a:rPr lang="en-US" sz="2800" dirty="0"/>
              <a:t> </a:t>
            </a:r>
            <a:r>
              <a:rPr lang="en-US" sz="2800" dirty="0" err="1"/>
              <a:t>légèrement</a:t>
            </a:r>
            <a:r>
              <a:rPr lang="en-US" sz="2800" dirty="0"/>
              <a:t> </a:t>
            </a:r>
            <a:r>
              <a:rPr lang="en-US" sz="2800" dirty="0" err="1"/>
              <a:t>bombé</a:t>
            </a:r>
            <a:r>
              <a:rPr lang="en-US" sz="2800" dirty="0"/>
              <a:t> et </a:t>
            </a:r>
            <a:r>
              <a:rPr lang="en-US" sz="2800" dirty="0" err="1"/>
              <a:t>peut</a:t>
            </a:r>
            <a:r>
              <a:rPr lang="en-US" sz="2800" dirty="0"/>
              <a:t> </a:t>
            </a:r>
            <a:r>
              <a:rPr lang="en-US" sz="2800" dirty="0" err="1"/>
              <a:t>présenter</a:t>
            </a:r>
            <a:r>
              <a:rPr lang="en-US" sz="2800" dirty="0"/>
              <a:t> un court </a:t>
            </a:r>
            <a:r>
              <a:rPr lang="en-US" sz="2800" dirty="0" err="1"/>
              <a:t>espace</a:t>
            </a:r>
            <a:r>
              <a:rPr lang="en-US" sz="2800" dirty="0"/>
              <a:t> </a:t>
            </a:r>
            <a:r>
              <a:rPr lang="en-US" sz="2800" dirty="0" err="1"/>
              <a:t>moins</a:t>
            </a:r>
            <a:r>
              <a:rPr lang="en-US" sz="2800" dirty="0"/>
              <a:t> </a:t>
            </a:r>
            <a:r>
              <a:rPr lang="en-US" sz="2800" dirty="0" err="1"/>
              <a:t>accentué</a:t>
            </a:r>
            <a:r>
              <a:rPr lang="en-US" sz="2800" dirty="0"/>
              <a:t> en son milieu. </a:t>
            </a:r>
            <a:endParaRPr lang="nl-BE" sz="2800" dirty="0"/>
          </a:p>
          <a:p>
            <a:r>
              <a:rPr lang="es-ES" sz="2800" dirty="0"/>
              <a:t>El perfil superior del cráneo es ligeramente abovedado y puede mostrar un espacio corto menos pronunciado hacia la mitad.</a:t>
            </a:r>
            <a:endParaRPr lang="nl-BE" sz="28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74587040"/>
              </p:ext>
            </p:extLst>
          </p:nvPr>
        </p:nvGraphicFramePr>
        <p:xfrm>
          <a:off x="1362254" y="5445224"/>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581304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1600" b="1" dirty="0" smtClean="0"/>
              <a:t>Schedel     </a:t>
            </a:r>
            <a:r>
              <a:rPr lang="en-US" sz="1600" b="1" dirty="0" err="1" smtClean="0"/>
              <a:t>Crâne</a:t>
            </a:r>
            <a:r>
              <a:rPr lang="en-US" sz="1600" b="1" dirty="0" smtClean="0"/>
              <a:t>     </a:t>
            </a:r>
            <a:r>
              <a:rPr lang="es-ES" sz="1600" b="1" dirty="0" smtClean="0"/>
              <a:t>Cráneo</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sz="2800" dirty="0"/>
              <a:t>De oogkassen zijn goed ontwikkeld, vooral de beenderen op de plaats van de wenkbrauwen. </a:t>
            </a:r>
          </a:p>
          <a:p>
            <a:r>
              <a:rPr lang="en-US" sz="2800" dirty="0"/>
              <a:t>Les sinus </a:t>
            </a:r>
            <a:r>
              <a:rPr lang="en-US" sz="2800" dirty="0" err="1"/>
              <a:t>frontaux</a:t>
            </a:r>
            <a:r>
              <a:rPr lang="en-US" sz="2800" dirty="0"/>
              <a:t> </a:t>
            </a:r>
            <a:r>
              <a:rPr lang="en-US" sz="2800" dirty="0" err="1"/>
              <a:t>sont</a:t>
            </a:r>
            <a:r>
              <a:rPr lang="en-US" sz="2800" dirty="0"/>
              <a:t> </a:t>
            </a:r>
            <a:r>
              <a:rPr lang="en-US" sz="2800" dirty="0" err="1"/>
              <a:t>bien</a:t>
            </a:r>
            <a:r>
              <a:rPr lang="en-US" sz="2800" dirty="0"/>
              <a:t> </a:t>
            </a:r>
            <a:r>
              <a:rPr lang="en-US" sz="2800" dirty="0" err="1"/>
              <a:t>développés</a:t>
            </a:r>
            <a:r>
              <a:rPr lang="en-US" sz="2800" dirty="0"/>
              <a:t>, </a:t>
            </a:r>
            <a:r>
              <a:rPr lang="en-US" sz="2800" dirty="0" err="1"/>
              <a:t>tant</a:t>
            </a:r>
            <a:r>
              <a:rPr lang="en-US" sz="2800" dirty="0"/>
              <a:t> </a:t>
            </a:r>
            <a:r>
              <a:rPr lang="en-US" sz="2800" dirty="0" err="1"/>
              <a:t>dans</a:t>
            </a:r>
            <a:r>
              <a:rPr lang="en-US" sz="2800" dirty="0"/>
              <a:t> le </a:t>
            </a:r>
            <a:r>
              <a:rPr lang="en-US" sz="2800" dirty="0" err="1"/>
              <a:t>sens</a:t>
            </a:r>
            <a:r>
              <a:rPr lang="en-US" sz="2800" dirty="0"/>
              <a:t> longitudinal </a:t>
            </a:r>
            <a:r>
              <a:rPr lang="en-US" sz="2800" dirty="0" err="1"/>
              <a:t>que</a:t>
            </a:r>
            <a:r>
              <a:rPr lang="en-US" sz="2800" dirty="0"/>
              <a:t> transversal. Les arcades </a:t>
            </a:r>
            <a:r>
              <a:rPr lang="en-US" sz="2800" dirty="0" err="1"/>
              <a:t>sourcilières</a:t>
            </a:r>
            <a:r>
              <a:rPr lang="en-US" sz="2800" dirty="0"/>
              <a:t> </a:t>
            </a:r>
            <a:r>
              <a:rPr lang="en-US" sz="2800" dirty="0" err="1"/>
              <a:t>sont</a:t>
            </a:r>
            <a:r>
              <a:rPr lang="en-US" sz="2800" dirty="0"/>
              <a:t> </a:t>
            </a:r>
            <a:r>
              <a:rPr lang="en-US" sz="2800" dirty="0" err="1"/>
              <a:t>bien</a:t>
            </a:r>
            <a:r>
              <a:rPr lang="en-US" sz="2800" dirty="0"/>
              <a:t> </a:t>
            </a:r>
            <a:r>
              <a:rPr lang="en-US" sz="2800" dirty="0" err="1"/>
              <a:t>marquées</a:t>
            </a:r>
            <a:r>
              <a:rPr lang="en-US" sz="2800" dirty="0"/>
              <a:t>. </a:t>
            </a:r>
            <a:endParaRPr lang="nl-BE" sz="2800" dirty="0"/>
          </a:p>
          <a:p>
            <a:r>
              <a:rPr lang="es-ES" sz="2800" dirty="0"/>
              <a:t>El seno frontal bien desarrollado, tanto en longitud como en anchura. La cresta superciliar bien marcada.</a:t>
            </a:r>
            <a:endParaRPr lang="nl-BE" sz="2800" dirty="0"/>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872382212"/>
              </p:ext>
            </p:extLst>
          </p:nvPr>
        </p:nvGraphicFramePr>
        <p:xfrm>
          <a:off x="1259632" y="5483200"/>
          <a:ext cx="6096000" cy="1107440"/>
        </p:xfrm>
        <a:graphic>
          <a:graphicData uri="http://schemas.openxmlformats.org/drawingml/2006/table">
            <a:tbl>
              <a:tblPr firstRow="1" bandRow="1">
                <a:tableStyleId>{5C22544A-7EE6-4342-B048-85BDC9FD1C3A}</a:tableStyleId>
              </a:tblPr>
              <a:tblGrid>
                <a:gridCol w="5280248"/>
                <a:gridCol w="815752"/>
              </a:tblGrid>
              <a:tr h="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127936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1600" b="1" dirty="0" smtClean="0"/>
              <a:t>Schedel     </a:t>
            </a:r>
            <a:r>
              <a:rPr lang="en-US" sz="1600" b="1" dirty="0" err="1" smtClean="0"/>
              <a:t>Crâne</a:t>
            </a:r>
            <a:r>
              <a:rPr lang="en-US" sz="1600" b="1" dirty="0" smtClean="0"/>
              <a:t>     </a:t>
            </a:r>
            <a:r>
              <a:rPr lang="es-ES" sz="1600" b="1" dirty="0" smtClean="0"/>
              <a:t>Cráneo</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stop van de neus is goed zichtbaar, maar niet al te geprononceerd.</a:t>
            </a:r>
          </a:p>
          <a:p>
            <a:r>
              <a:rPr lang="en-US" dirty="0" err="1"/>
              <a:t>Dépression</a:t>
            </a:r>
            <a:r>
              <a:rPr lang="en-US" dirty="0"/>
              <a:t> </a:t>
            </a:r>
            <a:r>
              <a:rPr lang="en-US" dirty="0" err="1"/>
              <a:t>fronto-nasale</a:t>
            </a:r>
            <a:r>
              <a:rPr lang="en-US" dirty="0"/>
              <a:t> (stop): Bien visible, </a:t>
            </a:r>
            <a:r>
              <a:rPr lang="en-US" dirty="0" err="1"/>
              <a:t>mais</a:t>
            </a:r>
            <a:r>
              <a:rPr lang="en-US" dirty="0"/>
              <a:t> pas trop </a:t>
            </a:r>
            <a:r>
              <a:rPr lang="en-US" dirty="0" err="1"/>
              <a:t>prononcée</a:t>
            </a:r>
            <a:r>
              <a:rPr lang="en-US" dirty="0"/>
              <a:t>.</a:t>
            </a:r>
            <a:endParaRPr lang="nl-BE" dirty="0"/>
          </a:p>
          <a:p>
            <a:r>
              <a:rPr lang="es-ES" dirty="0"/>
              <a:t>Depresión frontonasal: bien visible pero no demasiado pronunciada.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150320992"/>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7262642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Snuit     </a:t>
            </a:r>
            <a:r>
              <a:rPr lang="nl-BE" sz="2400" b="1" dirty="0" err="1"/>
              <a:t>Chanfrein</a:t>
            </a:r>
            <a:r>
              <a:rPr lang="nl-BE" sz="2400" b="1" dirty="0"/>
              <a:t>     </a:t>
            </a:r>
            <a:r>
              <a:rPr lang="es-ES" sz="2400" b="1" dirty="0"/>
              <a:t>Hocico</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Rechte, kegelvormige, wat korte snuit.</a:t>
            </a:r>
          </a:p>
          <a:p>
            <a:r>
              <a:rPr lang="nl-BE" dirty="0" err="1"/>
              <a:t>Droit</a:t>
            </a:r>
            <a:r>
              <a:rPr lang="nl-BE" dirty="0"/>
              <a:t>, </a:t>
            </a:r>
            <a:r>
              <a:rPr lang="nl-BE" dirty="0" err="1"/>
              <a:t>plutôt</a:t>
            </a:r>
            <a:r>
              <a:rPr lang="nl-BE" dirty="0"/>
              <a:t> court, en </a:t>
            </a:r>
            <a:r>
              <a:rPr lang="nl-BE" dirty="0" err="1"/>
              <a:t>forme</a:t>
            </a:r>
            <a:r>
              <a:rPr lang="nl-BE" dirty="0"/>
              <a:t> de </a:t>
            </a:r>
            <a:r>
              <a:rPr lang="nl-BE" dirty="0" err="1"/>
              <a:t>pyramide</a:t>
            </a:r>
            <a:r>
              <a:rPr lang="nl-BE" dirty="0"/>
              <a:t> </a:t>
            </a:r>
            <a:r>
              <a:rPr lang="nl-BE" dirty="0" err="1"/>
              <a:t>tronquée</a:t>
            </a:r>
            <a:r>
              <a:rPr lang="nl-BE" dirty="0"/>
              <a:t>, </a:t>
            </a:r>
            <a:r>
              <a:rPr lang="nl-BE" dirty="0" err="1"/>
              <a:t>avec</a:t>
            </a:r>
            <a:r>
              <a:rPr lang="nl-BE" dirty="0"/>
              <a:t> </a:t>
            </a:r>
            <a:r>
              <a:rPr lang="nl-BE" dirty="0" err="1"/>
              <a:t>arêtes</a:t>
            </a:r>
            <a:r>
              <a:rPr lang="nl-BE" dirty="0"/>
              <a:t> </a:t>
            </a:r>
            <a:r>
              <a:rPr lang="nl-BE" dirty="0" err="1"/>
              <a:t>arrondies</a:t>
            </a:r>
            <a:r>
              <a:rPr lang="nl-BE" dirty="0"/>
              <a:t>. </a:t>
            </a:r>
          </a:p>
          <a:p>
            <a:r>
              <a:rPr lang="es-ES" dirty="0"/>
              <a:t>Recto, bastante corto, en forma de pirámide truncada, con aristas redondeadas.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014147912"/>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310022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Neus     </a:t>
            </a:r>
            <a:r>
              <a:rPr lang="en-US" sz="2400" b="1" dirty="0" err="1"/>
              <a:t>Truffe</a:t>
            </a:r>
            <a:r>
              <a:rPr lang="en-US" sz="2400" b="1" dirty="0"/>
              <a:t>     </a:t>
            </a:r>
            <a:r>
              <a:rPr lang="es-ES" sz="2400" b="1" dirty="0"/>
              <a:t>Nariz</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Rechtlijnig en in verhouding met het hoofd.</a:t>
            </a:r>
          </a:p>
          <a:p>
            <a:r>
              <a:rPr lang="en-US" dirty="0" err="1"/>
              <a:t>Droite</a:t>
            </a:r>
            <a:r>
              <a:rPr lang="en-US" dirty="0"/>
              <a:t>, </a:t>
            </a:r>
            <a:r>
              <a:rPr lang="en-US" dirty="0" err="1"/>
              <a:t>proportionnée</a:t>
            </a:r>
            <a:r>
              <a:rPr lang="en-US" dirty="0"/>
              <a:t> à la tête.</a:t>
            </a:r>
            <a:endParaRPr lang="nl-BE" dirty="0"/>
          </a:p>
          <a:p>
            <a:r>
              <a:rPr lang="es-ES" dirty="0"/>
              <a:t>Recta proporcionada respecto a la cabeza.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468226830"/>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4049103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Neus     </a:t>
            </a:r>
            <a:r>
              <a:rPr lang="en-US" sz="2400" b="1" dirty="0" err="1"/>
              <a:t>Truffe</a:t>
            </a:r>
            <a:r>
              <a:rPr lang="en-US" sz="2400" b="1" dirty="0"/>
              <a:t>     </a:t>
            </a:r>
            <a:r>
              <a:rPr lang="es-ES" sz="2400" b="1" dirty="0"/>
              <a:t>Nariz</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neuspunt hoort zwart te zijn.</a:t>
            </a:r>
          </a:p>
          <a:p>
            <a:r>
              <a:rPr lang="en-US" dirty="0" err="1"/>
              <a:t>Obligatoirement</a:t>
            </a:r>
            <a:r>
              <a:rPr lang="en-US" dirty="0"/>
              <a:t> noire.</a:t>
            </a:r>
            <a:endParaRPr lang="nl-BE" dirty="0"/>
          </a:p>
          <a:p>
            <a:r>
              <a:rPr lang="es-ES" dirty="0"/>
              <a:t>Debe ser negra.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608438608"/>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04360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Lippen     </a:t>
            </a:r>
            <a:r>
              <a:rPr lang="en-US" sz="2400" b="1" dirty="0" err="1"/>
              <a:t>Lèvres</a:t>
            </a:r>
            <a:r>
              <a:rPr lang="en-US" sz="2400" b="1" dirty="0"/>
              <a:t>     </a:t>
            </a:r>
            <a:r>
              <a:rPr lang="es-ES" sz="2400" b="1" dirty="0"/>
              <a:t>Labios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Stevig en strak.</a:t>
            </a:r>
          </a:p>
          <a:p>
            <a:r>
              <a:rPr lang="nl-BE" dirty="0" err="1"/>
              <a:t>Plutôt</a:t>
            </a:r>
            <a:r>
              <a:rPr lang="nl-BE" dirty="0"/>
              <a:t> </a:t>
            </a:r>
            <a:r>
              <a:rPr lang="nl-BE" dirty="0" err="1"/>
              <a:t>fortes</a:t>
            </a:r>
            <a:r>
              <a:rPr lang="nl-BE" dirty="0"/>
              <a:t>, </a:t>
            </a:r>
            <a:r>
              <a:rPr lang="nl-BE" dirty="0" err="1"/>
              <a:t>courtes</a:t>
            </a:r>
            <a:r>
              <a:rPr lang="nl-BE" dirty="0"/>
              <a:t>, de </a:t>
            </a:r>
            <a:r>
              <a:rPr lang="nl-BE" dirty="0" err="1"/>
              <a:t>forme</a:t>
            </a:r>
            <a:r>
              <a:rPr lang="nl-BE" dirty="0"/>
              <a:t> quasi </a:t>
            </a:r>
            <a:r>
              <a:rPr lang="nl-BE" dirty="0" err="1"/>
              <a:t>droite</a:t>
            </a:r>
            <a:r>
              <a:rPr lang="nl-BE" dirty="0"/>
              <a:t>. </a:t>
            </a:r>
          </a:p>
          <a:p>
            <a:r>
              <a:rPr lang="es-ES" dirty="0"/>
              <a:t>Bastante fuertes, cortos, casi rectos.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262337697"/>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581840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Lippen     </a:t>
            </a:r>
            <a:r>
              <a:rPr lang="en-US" sz="2400" b="1" dirty="0" err="1"/>
              <a:t>Lèvres</a:t>
            </a:r>
            <a:r>
              <a:rPr lang="en-US" sz="2400" b="1" dirty="0"/>
              <a:t>     </a:t>
            </a:r>
            <a:r>
              <a:rPr lang="es-ES" sz="2400" b="1" dirty="0"/>
              <a:t>Labios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onderlip mag niet uithangen.</a:t>
            </a:r>
          </a:p>
          <a:p>
            <a:r>
              <a:rPr lang="en-US" dirty="0"/>
              <a:t>Avec la </a:t>
            </a:r>
            <a:r>
              <a:rPr lang="en-US" dirty="0" err="1"/>
              <a:t>lèvre</a:t>
            </a:r>
            <a:r>
              <a:rPr lang="en-US" dirty="0"/>
              <a:t> </a:t>
            </a:r>
            <a:r>
              <a:rPr lang="en-US" dirty="0" err="1"/>
              <a:t>inférieure</a:t>
            </a:r>
            <a:r>
              <a:rPr lang="en-US" dirty="0"/>
              <a:t> non pendant.</a:t>
            </a:r>
            <a:endParaRPr lang="nl-BE" dirty="0"/>
          </a:p>
          <a:p>
            <a:r>
              <a:rPr lang="es-ES" dirty="0"/>
              <a:t>Con el labio inferior no colgante.</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970250078"/>
              </p:ext>
            </p:extLst>
          </p:nvPr>
        </p:nvGraphicFramePr>
        <p:xfrm>
          <a:off x="1259632" y="5258008"/>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88400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Lippen     </a:t>
            </a:r>
            <a:r>
              <a:rPr lang="en-US" sz="2400" b="1" dirty="0" err="1"/>
              <a:t>Lèvres</a:t>
            </a:r>
            <a:r>
              <a:rPr lang="en-US" sz="2400" b="1" dirty="0"/>
              <a:t>     </a:t>
            </a:r>
            <a:r>
              <a:rPr lang="es-ES" sz="2400" b="1" dirty="0"/>
              <a:t>Labios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lippen én het gehemelte horen zwart gepigmenteerd te zijn.</a:t>
            </a:r>
          </a:p>
          <a:p>
            <a:r>
              <a:rPr lang="nl-BE" dirty="0" err="1"/>
              <a:t>Intensément</a:t>
            </a:r>
            <a:r>
              <a:rPr lang="nl-BE" dirty="0"/>
              <a:t> </a:t>
            </a:r>
            <a:r>
              <a:rPr lang="nl-BE" dirty="0" err="1"/>
              <a:t>pigmentées</a:t>
            </a:r>
            <a:r>
              <a:rPr lang="nl-BE" dirty="0"/>
              <a:t> en </a:t>
            </a:r>
            <a:r>
              <a:rPr lang="nl-BE" dirty="0" err="1"/>
              <a:t>noir</a:t>
            </a:r>
            <a:r>
              <a:rPr lang="nl-BE" dirty="0"/>
              <a:t>. Le </a:t>
            </a:r>
            <a:r>
              <a:rPr lang="nl-BE" dirty="0" err="1"/>
              <a:t>palais</a:t>
            </a:r>
            <a:r>
              <a:rPr lang="nl-BE" dirty="0"/>
              <a:t> </a:t>
            </a:r>
            <a:r>
              <a:rPr lang="nl-BE" dirty="0" err="1"/>
              <a:t>est</a:t>
            </a:r>
            <a:r>
              <a:rPr lang="nl-BE" dirty="0"/>
              <a:t> </a:t>
            </a:r>
            <a:r>
              <a:rPr lang="nl-BE" dirty="0" err="1"/>
              <a:t>aussi</a:t>
            </a:r>
            <a:r>
              <a:rPr lang="nl-BE" dirty="0"/>
              <a:t> </a:t>
            </a:r>
            <a:r>
              <a:rPr lang="nl-BE" dirty="0" err="1"/>
              <a:t>pigmenté</a:t>
            </a:r>
            <a:r>
              <a:rPr lang="nl-BE" dirty="0"/>
              <a:t> en </a:t>
            </a:r>
            <a:r>
              <a:rPr lang="nl-BE" dirty="0" err="1"/>
              <a:t>noir</a:t>
            </a:r>
            <a:r>
              <a:rPr lang="nl-BE" dirty="0"/>
              <a:t>. </a:t>
            </a:r>
          </a:p>
          <a:p>
            <a:r>
              <a:rPr lang="es-ES" dirty="0"/>
              <a:t>Fuertemente coloreados de negro, el paladar es también negro.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674313994"/>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55360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BE" dirty="0"/>
              <a:t>Uiterlijk – Morfologie - </a:t>
            </a:r>
            <a:r>
              <a:rPr lang="nl-BE" dirty="0" err="1"/>
              <a:t>Morfologia</a:t>
            </a:r>
            <a:r>
              <a:rPr lang="nl-BE" dirty="0"/>
              <a:t/>
            </a:r>
            <a:br>
              <a:rPr lang="nl-BE" dirty="0"/>
            </a:br>
            <a:endParaRPr lang="nl-BE" dirty="0"/>
          </a:p>
        </p:txBody>
      </p:sp>
      <p:sp>
        <p:nvSpPr>
          <p:cNvPr id="3" name="Ondertitel 2"/>
          <p:cNvSpPr>
            <a:spLocks noGrp="1"/>
          </p:cNvSpPr>
          <p:nvPr>
            <p:ph type="subTitle" idx="1"/>
          </p:nvPr>
        </p:nvSpPr>
        <p:spPr/>
        <p:txBody>
          <a:bodyPr>
            <a:normAutofit fontScale="92500"/>
          </a:bodyPr>
          <a:lstStyle/>
          <a:p>
            <a:pPr marL="457200" indent="-457200" algn="l">
              <a:buFontTx/>
              <a:buChar char="-"/>
            </a:pPr>
            <a:r>
              <a:rPr lang="nl-BE" dirty="0" smtClean="0"/>
              <a:t>38 honden – 38 </a:t>
            </a:r>
            <a:r>
              <a:rPr lang="nl-BE" dirty="0" err="1" smtClean="0"/>
              <a:t>chiens</a:t>
            </a:r>
            <a:r>
              <a:rPr lang="nl-BE" dirty="0" smtClean="0"/>
              <a:t> – 38 </a:t>
            </a:r>
            <a:r>
              <a:rPr lang="nl-BE" dirty="0" err="1" smtClean="0"/>
              <a:t>perros</a:t>
            </a:r>
            <a:endParaRPr lang="nl-BE" dirty="0" smtClean="0"/>
          </a:p>
          <a:p>
            <a:pPr marL="457200" indent="-457200" algn="l">
              <a:buFontTx/>
              <a:buChar char="-"/>
            </a:pPr>
            <a:r>
              <a:rPr lang="nl-BE" dirty="0" smtClean="0"/>
              <a:t>17 reuen – 17 </a:t>
            </a:r>
            <a:r>
              <a:rPr lang="nl-BE" dirty="0" err="1" smtClean="0"/>
              <a:t>mâles</a:t>
            </a:r>
            <a:r>
              <a:rPr lang="nl-BE" dirty="0" smtClean="0"/>
              <a:t> – 17 </a:t>
            </a:r>
            <a:r>
              <a:rPr lang="nl-BE" dirty="0" err="1" smtClean="0"/>
              <a:t>machos</a:t>
            </a:r>
            <a:endParaRPr lang="nl-BE" dirty="0" smtClean="0"/>
          </a:p>
          <a:p>
            <a:pPr marL="457200" indent="-457200" algn="l">
              <a:buFontTx/>
              <a:buChar char="-"/>
            </a:pPr>
            <a:r>
              <a:rPr lang="nl-BE" dirty="0" smtClean="0"/>
              <a:t>21 teven – 21 </a:t>
            </a:r>
            <a:r>
              <a:rPr lang="nl-BE" dirty="0" err="1" smtClean="0"/>
              <a:t>femelles</a:t>
            </a:r>
            <a:r>
              <a:rPr lang="nl-BE" dirty="0" smtClean="0"/>
              <a:t> – 21 </a:t>
            </a:r>
            <a:r>
              <a:rPr lang="nl-BE" dirty="0" err="1" smtClean="0"/>
              <a:t>hembras</a:t>
            </a:r>
            <a:endParaRPr lang="nl-BE" dirty="0"/>
          </a:p>
        </p:txBody>
      </p:sp>
    </p:spTree>
    <p:extLst>
      <p:ext uri="{BB962C8B-B14F-4D97-AF65-F5344CB8AC3E}">
        <p14:creationId xmlns:p14="http://schemas.microsoft.com/office/powerpoint/2010/main" val="25468063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Gebit     </a:t>
            </a:r>
            <a:r>
              <a:rPr lang="en-US" sz="2400" b="1" dirty="0"/>
              <a:t>Dents     </a:t>
            </a:r>
            <a:r>
              <a:rPr lang="es-ES" sz="2400" b="1" dirty="0"/>
              <a:t>Dientes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Een flink, wit en krachtig schaargebit.</a:t>
            </a:r>
          </a:p>
          <a:p>
            <a:r>
              <a:rPr lang="en-US" dirty="0"/>
              <a:t>Fortes, de bonne </a:t>
            </a:r>
            <a:r>
              <a:rPr lang="en-US" dirty="0" err="1"/>
              <a:t>taille</a:t>
            </a:r>
            <a:r>
              <a:rPr lang="en-US" dirty="0"/>
              <a:t>, blanches et </a:t>
            </a:r>
            <a:r>
              <a:rPr lang="en-US" dirty="0" err="1"/>
              <a:t>saines</a:t>
            </a:r>
            <a:r>
              <a:rPr lang="en-US" dirty="0"/>
              <a:t>. </a:t>
            </a:r>
            <a:r>
              <a:rPr lang="nl-BE" dirty="0" err="1"/>
              <a:t>Articulé</a:t>
            </a:r>
            <a:r>
              <a:rPr lang="nl-BE" dirty="0"/>
              <a:t> en </a:t>
            </a:r>
            <a:r>
              <a:rPr lang="nl-BE" dirty="0" err="1"/>
              <a:t>ciseaux</a:t>
            </a:r>
            <a:r>
              <a:rPr lang="nl-BE" dirty="0"/>
              <a:t>. </a:t>
            </a:r>
          </a:p>
          <a:p>
            <a:r>
              <a:rPr lang="es-ES" dirty="0"/>
              <a:t>Fuertes, de buen tamaño, blancos y firmes. Mordisco en tijera.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829550586"/>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8498508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Ogen     </a:t>
            </a:r>
            <a:r>
              <a:rPr lang="en-US" sz="2400" b="1" dirty="0" err="1"/>
              <a:t>Yeux</a:t>
            </a:r>
            <a:r>
              <a:rPr lang="en-US" sz="2400" b="1" dirty="0"/>
              <a:t>     </a:t>
            </a:r>
            <a:r>
              <a:rPr lang="es-ES" sz="2400" b="1" dirty="0"/>
              <a:t>Ojos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Goed geopend, expressief met een levendige en intelligente blik.</a:t>
            </a:r>
          </a:p>
          <a:p>
            <a:r>
              <a:rPr lang="en-US" dirty="0" err="1"/>
              <a:t>Très</a:t>
            </a:r>
            <a:r>
              <a:rPr lang="en-US" dirty="0"/>
              <a:t> </a:t>
            </a:r>
            <a:r>
              <a:rPr lang="en-US" dirty="0" err="1"/>
              <a:t>ouverts</a:t>
            </a:r>
            <a:r>
              <a:rPr lang="en-US" dirty="0"/>
              <a:t>, </a:t>
            </a:r>
            <a:r>
              <a:rPr lang="en-US" dirty="0" err="1"/>
              <a:t>expressifs</a:t>
            </a:r>
            <a:r>
              <a:rPr lang="en-US" dirty="0"/>
              <a:t>, au regard </a:t>
            </a:r>
            <a:r>
              <a:rPr lang="en-US" dirty="0" err="1"/>
              <a:t>vif</a:t>
            </a:r>
            <a:r>
              <a:rPr lang="en-US" dirty="0"/>
              <a:t> et intelligent.</a:t>
            </a:r>
            <a:endParaRPr lang="nl-BE" dirty="0"/>
          </a:p>
          <a:p>
            <a:r>
              <a:rPr lang="es-ES" dirty="0"/>
              <a:t>Ampliamente abiertos, expresivos, mirada alerta e inteligente.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12736692"/>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2416713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Ogen     </a:t>
            </a:r>
            <a:r>
              <a:rPr lang="en-US" sz="2400" b="1" dirty="0" err="1"/>
              <a:t>Yeux</a:t>
            </a:r>
            <a:r>
              <a:rPr lang="en-US" sz="2400" b="1" dirty="0"/>
              <a:t>     </a:t>
            </a:r>
            <a:r>
              <a:rPr lang="es-ES" sz="2400" b="1" dirty="0"/>
              <a:t>Ojos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Rond van vorm, amberkleurig of donker.</a:t>
            </a:r>
          </a:p>
          <a:p>
            <a:r>
              <a:rPr lang="nl-BE" dirty="0"/>
              <a:t>Ronds, de couleur </a:t>
            </a:r>
            <a:r>
              <a:rPr lang="nl-BE" dirty="0" err="1"/>
              <a:t>ambre</a:t>
            </a:r>
            <a:r>
              <a:rPr lang="nl-BE" dirty="0"/>
              <a:t> </a:t>
            </a:r>
            <a:r>
              <a:rPr lang="nl-BE" dirty="0" err="1"/>
              <a:t>foncée</a:t>
            </a:r>
            <a:r>
              <a:rPr lang="nl-BE" dirty="0"/>
              <a:t>.</a:t>
            </a:r>
          </a:p>
          <a:p>
            <a:r>
              <a:rPr lang="es-ES" dirty="0"/>
              <a:t>Redondeados, color ámbar oscuro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747577165"/>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36</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1</a:t>
                      </a:r>
                      <a:endParaRPr lang="nl-BE" dirty="0"/>
                    </a:p>
                  </a:txBody>
                  <a:tcPr/>
                </a:tc>
              </a:tr>
            </a:tbl>
          </a:graphicData>
        </a:graphic>
      </p:graphicFrame>
    </p:spTree>
    <p:extLst>
      <p:ext uri="{BB962C8B-B14F-4D97-AF65-F5344CB8AC3E}">
        <p14:creationId xmlns:p14="http://schemas.microsoft.com/office/powerpoint/2010/main" val="4460975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Ogen     </a:t>
            </a:r>
            <a:r>
              <a:rPr lang="en-US" sz="2400" b="1" dirty="0" err="1"/>
              <a:t>Yeux</a:t>
            </a:r>
            <a:r>
              <a:rPr lang="en-US" sz="2400" b="1" dirty="0"/>
              <a:t>     </a:t>
            </a:r>
            <a:r>
              <a:rPr lang="es-ES" sz="2400" b="1" dirty="0"/>
              <a:t>Ojos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oogleden moeten zwart gerand zijn.</a:t>
            </a:r>
          </a:p>
          <a:p>
            <a:r>
              <a:rPr lang="nl-BE" dirty="0" err="1"/>
              <a:t>Avec</a:t>
            </a:r>
            <a:r>
              <a:rPr lang="nl-BE" dirty="0"/>
              <a:t> les </a:t>
            </a:r>
            <a:r>
              <a:rPr lang="nl-BE" dirty="0" err="1"/>
              <a:t>paupières</a:t>
            </a:r>
            <a:r>
              <a:rPr lang="nl-BE" dirty="0"/>
              <a:t> </a:t>
            </a:r>
            <a:r>
              <a:rPr lang="nl-BE" dirty="0" err="1"/>
              <a:t>bordées</a:t>
            </a:r>
            <a:r>
              <a:rPr lang="nl-BE" dirty="0"/>
              <a:t> de </a:t>
            </a:r>
            <a:r>
              <a:rPr lang="nl-BE" dirty="0" err="1"/>
              <a:t>noir</a:t>
            </a:r>
            <a:r>
              <a:rPr lang="nl-BE" dirty="0"/>
              <a:t>.</a:t>
            </a:r>
          </a:p>
          <a:p>
            <a:r>
              <a:rPr lang="es-ES" dirty="0"/>
              <a:t>Con párpados de contorno negro.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826547901"/>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5579980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Oren     </a:t>
            </a:r>
            <a:r>
              <a:rPr lang="en-US" sz="2400" b="1" dirty="0"/>
              <a:t>Oreilles     </a:t>
            </a:r>
            <a:r>
              <a:rPr lang="es-ES" sz="2400" b="1" dirty="0"/>
              <a:t>Orejas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Hoog aangezet, beweeglijk, zacht en niet dik. De vorm is driehoekig en eindigt in een punt.</a:t>
            </a:r>
          </a:p>
          <a:p>
            <a:r>
              <a:rPr lang="en-US" dirty="0" err="1"/>
              <a:t>Attachées</a:t>
            </a:r>
            <a:r>
              <a:rPr lang="en-US" dirty="0"/>
              <a:t> haut, </a:t>
            </a:r>
            <a:r>
              <a:rPr lang="en-US" dirty="0" err="1"/>
              <a:t>triangulaires</a:t>
            </a:r>
            <a:r>
              <a:rPr lang="en-US" dirty="0"/>
              <a:t>, fines et </a:t>
            </a:r>
            <a:r>
              <a:rPr lang="en-US" dirty="0" err="1"/>
              <a:t>terminées</a:t>
            </a:r>
            <a:r>
              <a:rPr lang="en-US" dirty="0"/>
              <a:t> en pointe. Cartilage </a:t>
            </a:r>
            <a:r>
              <a:rPr lang="en-US" dirty="0" err="1"/>
              <a:t>d'insertion</a:t>
            </a:r>
            <a:r>
              <a:rPr lang="en-US" dirty="0"/>
              <a:t> </a:t>
            </a:r>
            <a:r>
              <a:rPr lang="en-US" dirty="0" err="1"/>
              <a:t>souple</a:t>
            </a:r>
            <a:r>
              <a:rPr lang="en-US" dirty="0"/>
              <a:t> et non </a:t>
            </a:r>
            <a:r>
              <a:rPr lang="en-US" dirty="0" err="1"/>
              <a:t>épais</a:t>
            </a:r>
            <a:r>
              <a:rPr lang="en-US" dirty="0"/>
              <a:t>. </a:t>
            </a:r>
            <a:endParaRPr lang="nl-BE" dirty="0"/>
          </a:p>
          <a:p>
            <a:r>
              <a:rPr lang="es-ES" dirty="0"/>
              <a:t>Situadas en alto, triangulares, finas, puntiagudas. Cartílago de inserción blanda y no grueso.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729562883"/>
              </p:ext>
            </p:extLst>
          </p:nvPr>
        </p:nvGraphicFramePr>
        <p:xfrm>
          <a:off x="2699792" y="5445224"/>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26</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3</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9</a:t>
                      </a:r>
                      <a:endParaRPr lang="nl-BE" dirty="0"/>
                    </a:p>
                  </a:txBody>
                  <a:tcPr/>
                </a:tc>
              </a:tr>
            </a:tbl>
          </a:graphicData>
        </a:graphic>
      </p:graphicFrame>
    </p:spTree>
    <p:extLst>
      <p:ext uri="{BB962C8B-B14F-4D97-AF65-F5344CB8AC3E}">
        <p14:creationId xmlns:p14="http://schemas.microsoft.com/office/powerpoint/2010/main" val="23437263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400" b="1" dirty="0" smtClean="0"/>
              <a:t/>
            </a:r>
            <a:br>
              <a:rPr lang="es-ES" sz="2400" b="1" dirty="0" smtClean="0"/>
            </a:br>
            <a:r>
              <a:rPr lang="nl-BE" sz="2400" b="1" dirty="0"/>
              <a:t>Oren     </a:t>
            </a:r>
            <a:r>
              <a:rPr lang="en-US" sz="2400" b="1" dirty="0"/>
              <a:t>Oreilles     </a:t>
            </a:r>
            <a:r>
              <a:rPr lang="es-ES" sz="2400" b="1" dirty="0"/>
              <a:t>Orejas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Vlak hangend tegen het hoofd.</a:t>
            </a:r>
          </a:p>
          <a:p>
            <a:r>
              <a:rPr lang="en-US" dirty="0"/>
              <a:t>Oreilles </a:t>
            </a:r>
            <a:r>
              <a:rPr lang="en-US" dirty="0" err="1"/>
              <a:t>tombantes</a:t>
            </a:r>
            <a:r>
              <a:rPr lang="en-US" dirty="0"/>
              <a:t>, </a:t>
            </a:r>
            <a:r>
              <a:rPr lang="en-US" dirty="0" err="1"/>
              <a:t>accolées</a:t>
            </a:r>
            <a:r>
              <a:rPr lang="en-US" dirty="0"/>
              <a:t> à la </a:t>
            </a:r>
            <a:r>
              <a:rPr lang="en-US" dirty="0" err="1"/>
              <a:t>tàte</a:t>
            </a:r>
            <a:r>
              <a:rPr lang="en-US" dirty="0"/>
              <a:t>. </a:t>
            </a:r>
            <a:endParaRPr lang="nl-BE" dirty="0"/>
          </a:p>
          <a:p>
            <a:r>
              <a:rPr lang="es-ES" dirty="0"/>
              <a:t>Orejas colgantes, situadas pegadas la cabeza.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571991907"/>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36</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4398542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nl-BE" sz="2800" b="1" dirty="0">
                <a:solidFill>
                  <a:srgbClr val="FF0000"/>
                </a:solidFill>
              </a:rPr>
              <a:t> </a:t>
            </a:r>
            <a:r>
              <a:rPr lang="nl-BE" sz="2400" b="1" dirty="0" smtClean="0"/>
              <a:t/>
            </a:r>
            <a:br>
              <a:rPr lang="nl-BE" sz="2400" b="1" dirty="0" smtClean="0"/>
            </a:br>
            <a:r>
              <a:rPr lang="nl-BE" sz="2400" b="1" dirty="0" smtClean="0"/>
              <a:t>Oren     </a:t>
            </a:r>
            <a:r>
              <a:rPr lang="en-US" sz="2400" b="1" dirty="0"/>
              <a:t>Oreilles     </a:t>
            </a:r>
            <a:r>
              <a:rPr lang="es-ES" sz="2400" b="1" dirty="0"/>
              <a:t>Orejas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verhouding van breedte en lengte is 8:10.</a:t>
            </a:r>
          </a:p>
          <a:p>
            <a:r>
              <a:rPr lang="en-US" dirty="0"/>
              <a:t>Relation entre </a:t>
            </a:r>
            <a:r>
              <a:rPr lang="en-US" dirty="0" err="1"/>
              <a:t>largeur</a:t>
            </a:r>
            <a:r>
              <a:rPr lang="en-US" dirty="0"/>
              <a:t> et </a:t>
            </a:r>
            <a:r>
              <a:rPr lang="en-US" dirty="0" err="1"/>
              <a:t>longueur</a:t>
            </a:r>
            <a:r>
              <a:rPr lang="en-US" dirty="0"/>
              <a:t> de 8 à 10. </a:t>
            </a:r>
            <a:endParaRPr lang="nl-BE" dirty="0"/>
          </a:p>
          <a:p>
            <a:r>
              <a:rPr lang="es-ES" dirty="0"/>
              <a:t>Relación entre anchura y longitud de orejas de 8 a 10.</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008110385"/>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1177695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nl-BE" sz="2800" b="1" dirty="0">
                <a:solidFill>
                  <a:srgbClr val="FF0000"/>
                </a:solidFill>
              </a:rPr>
              <a:t> </a:t>
            </a:r>
            <a:r>
              <a:rPr lang="nl-BE" sz="2400" b="1" dirty="0" smtClean="0"/>
              <a:t/>
            </a:r>
            <a:br>
              <a:rPr lang="nl-BE" sz="2400" b="1" dirty="0" smtClean="0"/>
            </a:br>
            <a:r>
              <a:rPr lang="nl-BE" sz="2400" b="1" dirty="0" smtClean="0"/>
              <a:t>Oren     </a:t>
            </a:r>
            <a:r>
              <a:rPr lang="en-US" sz="2400" b="1" dirty="0"/>
              <a:t>Oreilles     </a:t>
            </a:r>
            <a:r>
              <a:rPr lang="es-ES" sz="2400" b="1" dirty="0"/>
              <a:t>Orejas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Het geheel is bedekt met lange haren met aan het eind een “franje”.</a:t>
            </a:r>
          </a:p>
          <a:p>
            <a:r>
              <a:rPr lang="en-US" dirty="0" err="1"/>
              <a:t>Recouverte</a:t>
            </a:r>
            <a:r>
              <a:rPr lang="en-US" dirty="0"/>
              <a:t> de </a:t>
            </a:r>
            <a:r>
              <a:rPr lang="en-US" dirty="0" err="1"/>
              <a:t>poils</a:t>
            </a:r>
            <a:r>
              <a:rPr lang="en-US" dirty="0"/>
              <a:t> longs qui se </a:t>
            </a:r>
            <a:r>
              <a:rPr lang="en-US" dirty="0" err="1"/>
              <a:t>terminent</a:t>
            </a:r>
            <a:r>
              <a:rPr lang="en-US" dirty="0"/>
              <a:t> en </a:t>
            </a:r>
            <a:r>
              <a:rPr lang="en-US" dirty="0" err="1"/>
              <a:t>frange</a:t>
            </a:r>
            <a:r>
              <a:rPr lang="en-US" dirty="0"/>
              <a:t>, mobiles.</a:t>
            </a:r>
            <a:endParaRPr lang="nl-BE" dirty="0"/>
          </a:p>
          <a:p>
            <a:r>
              <a:rPr lang="es-ES" dirty="0"/>
              <a:t>Cubiertas con pelo largo que finaliza en mechones móviles.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22452051"/>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1</a:t>
                      </a:r>
                      <a:endParaRPr lang="nl-BE" dirty="0"/>
                    </a:p>
                  </a:txBody>
                  <a:tcPr/>
                </a:tc>
              </a:tr>
            </a:tbl>
          </a:graphicData>
        </a:graphic>
      </p:graphicFrame>
    </p:spTree>
    <p:extLst>
      <p:ext uri="{BB962C8B-B14F-4D97-AF65-F5344CB8AC3E}">
        <p14:creationId xmlns:p14="http://schemas.microsoft.com/office/powerpoint/2010/main" val="36787642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Hals     </a:t>
            </a:r>
            <a:r>
              <a:rPr lang="en-US" sz="2800" b="1" dirty="0" err="1">
                <a:solidFill>
                  <a:srgbClr val="FF0000"/>
                </a:solidFill>
              </a:rPr>
              <a:t>Encolure</a:t>
            </a:r>
            <a:r>
              <a:rPr lang="en-US" sz="2800" b="1" dirty="0">
                <a:solidFill>
                  <a:srgbClr val="FF0000"/>
                </a:solidFill>
              </a:rPr>
              <a:t>     </a:t>
            </a:r>
            <a:r>
              <a:rPr lang="es-ES" sz="2800" b="1" dirty="0">
                <a:solidFill>
                  <a:srgbClr val="FF0000"/>
                </a:solidFill>
              </a:rPr>
              <a:t>Cuello</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normAutofit/>
          </a:bodyPr>
          <a:lstStyle/>
          <a:p>
            <a:r>
              <a:rPr lang="nl-BE" sz="2800" dirty="0"/>
              <a:t>Krachtig en gespierd, iets kort met een hoge soepelheid in de beweging. Goed geplaatst tussen de schouders.</a:t>
            </a:r>
          </a:p>
          <a:p>
            <a:r>
              <a:rPr lang="nl-BE" sz="2800" dirty="0" err="1"/>
              <a:t>Vigoureuse</a:t>
            </a:r>
            <a:r>
              <a:rPr lang="nl-BE" sz="2800" dirty="0"/>
              <a:t>, solide, </a:t>
            </a:r>
            <a:r>
              <a:rPr lang="nl-BE" sz="2800" dirty="0" err="1"/>
              <a:t>musclée</a:t>
            </a:r>
            <a:r>
              <a:rPr lang="nl-BE" sz="2800" dirty="0"/>
              <a:t>, </a:t>
            </a:r>
            <a:r>
              <a:rPr lang="nl-BE" sz="2800" dirty="0" err="1"/>
              <a:t>plutôt</a:t>
            </a:r>
            <a:r>
              <a:rPr lang="nl-BE" sz="2800" dirty="0"/>
              <a:t> </a:t>
            </a:r>
            <a:r>
              <a:rPr lang="nl-BE" sz="2800" dirty="0" err="1"/>
              <a:t>courte</a:t>
            </a:r>
            <a:r>
              <a:rPr lang="nl-BE" sz="2800" dirty="0"/>
              <a:t>, mais </a:t>
            </a:r>
            <a:r>
              <a:rPr lang="nl-BE" sz="2800" dirty="0" err="1"/>
              <a:t>avec</a:t>
            </a:r>
            <a:r>
              <a:rPr lang="nl-BE" sz="2800" dirty="0"/>
              <a:t> des </a:t>
            </a:r>
            <a:r>
              <a:rPr lang="nl-BE" sz="2800" dirty="0" err="1"/>
              <a:t>proportions</a:t>
            </a:r>
            <a:r>
              <a:rPr lang="nl-BE" sz="2800" dirty="0"/>
              <a:t> </a:t>
            </a:r>
            <a:r>
              <a:rPr lang="nl-BE" sz="2800" dirty="0" err="1"/>
              <a:t>qui</a:t>
            </a:r>
            <a:r>
              <a:rPr lang="nl-BE" sz="2800" dirty="0"/>
              <a:t> lui </a:t>
            </a:r>
            <a:r>
              <a:rPr lang="nl-BE" sz="2800" dirty="0" err="1"/>
              <a:t>permettent</a:t>
            </a:r>
            <a:r>
              <a:rPr lang="nl-BE" sz="2800" dirty="0"/>
              <a:t> </a:t>
            </a:r>
            <a:r>
              <a:rPr lang="nl-BE" sz="2800" dirty="0" err="1"/>
              <a:t>une</a:t>
            </a:r>
            <a:r>
              <a:rPr lang="nl-BE" sz="2800" dirty="0"/>
              <a:t> </a:t>
            </a:r>
            <a:r>
              <a:rPr lang="nl-BE" sz="2800" dirty="0" err="1"/>
              <a:t>bonne</a:t>
            </a:r>
            <a:r>
              <a:rPr lang="nl-BE" sz="2800" dirty="0"/>
              <a:t> </a:t>
            </a:r>
            <a:r>
              <a:rPr lang="nl-BE" sz="2800" dirty="0" err="1"/>
              <a:t>mobilité</a:t>
            </a:r>
            <a:r>
              <a:rPr lang="nl-BE" sz="2800" dirty="0"/>
              <a:t>, </a:t>
            </a:r>
            <a:r>
              <a:rPr lang="nl-BE" sz="2800" dirty="0" err="1"/>
              <a:t>bien</a:t>
            </a:r>
            <a:r>
              <a:rPr lang="nl-BE" sz="2800" dirty="0"/>
              <a:t> </a:t>
            </a:r>
            <a:r>
              <a:rPr lang="nl-BE" sz="2800" dirty="0" err="1"/>
              <a:t>attachée</a:t>
            </a:r>
            <a:r>
              <a:rPr lang="nl-BE" sz="2800" dirty="0"/>
              <a:t> </a:t>
            </a:r>
            <a:r>
              <a:rPr lang="nl-BE" sz="2800" dirty="0" err="1"/>
              <a:t>aux</a:t>
            </a:r>
            <a:r>
              <a:rPr lang="nl-BE" sz="2800" dirty="0"/>
              <a:t> </a:t>
            </a:r>
            <a:r>
              <a:rPr lang="nl-BE" sz="2800" dirty="0" err="1"/>
              <a:t>épaules</a:t>
            </a:r>
            <a:r>
              <a:rPr lang="nl-BE" sz="2800" dirty="0"/>
              <a:t>.</a:t>
            </a:r>
          </a:p>
          <a:p>
            <a:r>
              <a:rPr lang="en-US" sz="2800" dirty="0"/>
              <a:t>V</a:t>
            </a:r>
            <a:r>
              <a:rPr lang="es-ES" sz="2800" dirty="0"/>
              <a:t>igoroso, sólido, musculoso, bastante corto, pero con tales proporciones que permiten una buena movilidad, bien unido a la espalda.</a:t>
            </a:r>
            <a:endParaRPr lang="nl-BE" sz="28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728070949"/>
              </p:ext>
            </p:extLst>
          </p:nvPr>
        </p:nvGraphicFramePr>
        <p:xfrm>
          <a:off x="1385047" y="5757787"/>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30</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8</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41247033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Romp     </a:t>
            </a:r>
            <a:r>
              <a:rPr lang="en-US" sz="2800" b="1" dirty="0">
                <a:solidFill>
                  <a:srgbClr val="FF0000"/>
                </a:solidFill>
              </a:rPr>
              <a:t>Corps     </a:t>
            </a:r>
            <a:r>
              <a:rPr lang="es-ES" sz="2800" b="1" dirty="0" smtClean="0">
                <a:solidFill>
                  <a:srgbClr val="FF0000"/>
                </a:solidFill>
              </a:rPr>
              <a:t>Cuerpo</a:t>
            </a:r>
            <a:r>
              <a:rPr lang="es-ES" sz="2400" b="1" dirty="0" smtClean="0"/>
              <a:t/>
            </a:r>
            <a:br>
              <a:rPr lang="es-ES" sz="2400" b="1" dirty="0" smtClean="0"/>
            </a:br>
            <a:r>
              <a:rPr lang="nl-BE" sz="2400" b="1" dirty="0"/>
              <a:t>Uiterlijk     </a:t>
            </a:r>
            <a:r>
              <a:rPr lang="en-US" sz="2400" b="1" dirty="0" err="1"/>
              <a:t>Apparence</a:t>
            </a:r>
            <a:r>
              <a:rPr lang="en-US" sz="2400" b="1" dirty="0"/>
              <a:t>     </a:t>
            </a:r>
            <a:r>
              <a:rPr lang="es-ES" sz="2400" b="1" dirty="0"/>
              <a:t>Apariencia</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Iets lang, sterk gespierd, straalt kracht en lenigheid uit.</a:t>
            </a:r>
          </a:p>
          <a:p>
            <a:r>
              <a:rPr lang="en-US" dirty="0" err="1"/>
              <a:t>Légèrement</a:t>
            </a:r>
            <a:r>
              <a:rPr lang="en-US" dirty="0"/>
              <a:t> </a:t>
            </a:r>
            <a:r>
              <a:rPr lang="en-US" dirty="0" err="1"/>
              <a:t>allongé</a:t>
            </a:r>
            <a:r>
              <a:rPr lang="en-US" dirty="0"/>
              <a:t>, fort, </a:t>
            </a:r>
            <a:r>
              <a:rPr lang="en-US" dirty="0" err="1"/>
              <a:t>musclé</a:t>
            </a:r>
            <a:r>
              <a:rPr lang="en-US" dirty="0"/>
              <a:t>, </a:t>
            </a:r>
            <a:r>
              <a:rPr lang="en-US" dirty="0" err="1"/>
              <a:t>donnant</a:t>
            </a:r>
            <a:r>
              <a:rPr lang="en-US" dirty="0"/>
              <a:t> </a:t>
            </a:r>
            <a:r>
              <a:rPr lang="en-US" dirty="0" err="1"/>
              <a:t>une</a:t>
            </a:r>
            <a:r>
              <a:rPr lang="en-US" dirty="0"/>
              <a:t> impression de force et </a:t>
            </a:r>
            <a:r>
              <a:rPr lang="en-US" dirty="0" err="1"/>
              <a:t>d'agilité</a:t>
            </a:r>
            <a:r>
              <a:rPr lang="en-US" dirty="0"/>
              <a:t>.</a:t>
            </a:r>
            <a:endParaRPr lang="nl-BE" dirty="0"/>
          </a:p>
          <a:p>
            <a:r>
              <a:rPr lang="es-ES" dirty="0"/>
              <a:t>Ligeramente alongado, fuerte, musculoso, dando una impresión de potencia y agilidad.</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461079182"/>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28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824748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Algemene verschijning en karakter</a:t>
            </a:r>
            <a:r>
              <a:rPr lang="nl-BE" sz="2800" dirty="0">
                <a:solidFill>
                  <a:srgbClr val="FF0000"/>
                </a:solidFill>
              </a:rPr>
              <a:t/>
            </a:r>
            <a:br>
              <a:rPr lang="nl-BE" sz="2800" dirty="0">
                <a:solidFill>
                  <a:srgbClr val="FF0000"/>
                </a:solidFill>
              </a:rPr>
            </a:br>
            <a:r>
              <a:rPr lang="nl-BE" sz="2800" b="1" dirty="0">
                <a:solidFill>
                  <a:srgbClr val="FF0000"/>
                </a:solidFill>
              </a:rPr>
              <a:t>Aspect </a:t>
            </a:r>
            <a:r>
              <a:rPr lang="nl-BE" sz="2800" b="1" dirty="0" err="1">
                <a:solidFill>
                  <a:srgbClr val="FF0000"/>
                </a:solidFill>
              </a:rPr>
              <a:t>général</a:t>
            </a:r>
            <a:r>
              <a:rPr lang="nl-BE" sz="2800" b="1" dirty="0">
                <a:solidFill>
                  <a:srgbClr val="FF0000"/>
                </a:solidFill>
              </a:rPr>
              <a:t> et </a:t>
            </a:r>
            <a:r>
              <a:rPr lang="nl-BE" sz="2800" b="1" dirty="0" err="1">
                <a:solidFill>
                  <a:srgbClr val="FF0000"/>
                </a:solidFill>
              </a:rPr>
              <a:t>caractère</a:t>
            </a:r>
            <a:r>
              <a:rPr lang="nl-BE" sz="2800" b="1" dirty="0">
                <a:solidFill>
                  <a:srgbClr val="FF0000"/>
                </a:solidFill>
              </a:rPr>
              <a:t> </a:t>
            </a:r>
            <a:r>
              <a:rPr lang="nl-BE" sz="2800" dirty="0">
                <a:solidFill>
                  <a:srgbClr val="FF0000"/>
                </a:solidFill>
              </a:rPr>
              <a:t/>
            </a:r>
            <a:br>
              <a:rPr lang="nl-BE" sz="2800" dirty="0">
                <a:solidFill>
                  <a:srgbClr val="FF0000"/>
                </a:solidFill>
              </a:rPr>
            </a:br>
            <a:r>
              <a:rPr lang="es-ES" sz="2800" b="1" dirty="0">
                <a:solidFill>
                  <a:srgbClr val="FF0000"/>
                </a:solidFill>
              </a:rPr>
              <a:t>Apariencia y carácter general</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Hoogte: 47 tot 55 cm voor de reuen     45 tot 53 cm voor de teven</a:t>
            </a:r>
          </a:p>
          <a:p>
            <a:r>
              <a:rPr lang="en-US" dirty="0" err="1"/>
              <a:t>Taille</a:t>
            </a:r>
            <a:r>
              <a:rPr lang="en-US" dirty="0"/>
              <a:t> :  47 à 55 cm pour les </a:t>
            </a:r>
            <a:r>
              <a:rPr lang="en-US" dirty="0" err="1"/>
              <a:t>mâles</a:t>
            </a:r>
            <a:r>
              <a:rPr lang="en-US" dirty="0"/>
              <a:t>       </a:t>
            </a:r>
            <a:r>
              <a:rPr lang="en-US" dirty="0" smtClean="0"/>
              <a:t>   45 </a:t>
            </a:r>
            <a:r>
              <a:rPr lang="en-US" dirty="0"/>
              <a:t>à 53 cm pour les </a:t>
            </a:r>
            <a:r>
              <a:rPr lang="en-US" dirty="0" err="1"/>
              <a:t>femelles</a:t>
            </a:r>
            <a:endParaRPr lang="nl-BE" dirty="0"/>
          </a:p>
          <a:p>
            <a:r>
              <a:rPr lang="es-ES" dirty="0"/>
              <a:t>Tamaño: 47 a 55 cm para los perros      </a:t>
            </a:r>
            <a:r>
              <a:rPr lang="es-ES" dirty="0" smtClean="0"/>
              <a:t>45 </a:t>
            </a:r>
            <a:r>
              <a:rPr lang="es-ES" dirty="0"/>
              <a:t>a 53 cm para las perras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353870517"/>
              </p:ext>
            </p:extLst>
          </p:nvPr>
        </p:nvGraphicFramePr>
        <p:xfrm>
          <a:off x="1259632" y="5229200"/>
          <a:ext cx="6096000" cy="148336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dirty="0" smtClean="0"/>
                        <a:t>blanco (</a:t>
                      </a:r>
                      <a:r>
                        <a:rPr lang="nl-BE" sz="1200" baseline="0" dirty="0" smtClean="0"/>
                        <a:t>jonge honden – </a:t>
                      </a:r>
                      <a:r>
                        <a:rPr lang="nl-BE" sz="1200" baseline="0" dirty="0" err="1" smtClean="0"/>
                        <a:t>jeunes</a:t>
                      </a:r>
                      <a:r>
                        <a:rPr lang="nl-BE" sz="1200" baseline="0" dirty="0" smtClean="0"/>
                        <a:t> </a:t>
                      </a:r>
                      <a:r>
                        <a:rPr lang="nl-BE" sz="1200" baseline="0" dirty="0" err="1" smtClean="0"/>
                        <a:t>chiens</a:t>
                      </a:r>
                      <a:r>
                        <a:rPr lang="nl-BE" sz="1200" baseline="0" dirty="0" smtClean="0"/>
                        <a:t> – </a:t>
                      </a:r>
                      <a:r>
                        <a:rPr lang="nl-BE" sz="1200" baseline="0" dirty="0" err="1" smtClean="0"/>
                        <a:t>jovenes</a:t>
                      </a:r>
                      <a:r>
                        <a:rPr lang="nl-BE" sz="1200" baseline="0" dirty="0" smtClean="0"/>
                        <a:t>)</a:t>
                      </a:r>
                      <a:endParaRPr lang="nl-BE" sz="1200" dirty="0"/>
                    </a:p>
                  </a:txBody>
                  <a:tcPr/>
                </a:tc>
                <a:tc>
                  <a:txBody>
                    <a:bodyPr/>
                    <a:lstStyle/>
                    <a:p>
                      <a:r>
                        <a:rPr lang="nl-BE" dirty="0" smtClean="0"/>
                        <a:t>2</a:t>
                      </a:r>
                      <a:endParaRPr lang="nl-BE" dirty="0"/>
                    </a:p>
                  </a:txBody>
                  <a:tcPr/>
                </a:tc>
              </a:tr>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34</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0143946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Romp     </a:t>
            </a:r>
            <a:r>
              <a:rPr lang="en-US" sz="2800" b="1" dirty="0">
                <a:solidFill>
                  <a:srgbClr val="FF0000"/>
                </a:solidFill>
              </a:rPr>
              <a:t>Corps     </a:t>
            </a:r>
            <a:r>
              <a:rPr lang="es-ES" sz="2800" b="1" dirty="0" smtClean="0">
                <a:solidFill>
                  <a:srgbClr val="FF0000"/>
                </a:solidFill>
              </a:rPr>
              <a:t>Cuerpo</a:t>
            </a:r>
            <a:r>
              <a:rPr lang="es-ES" sz="2400" b="1" dirty="0" smtClean="0"/>
              <a:t/>
            </a:r>
            <a:br>
              <a:rPr lang="es-ES" sz="2400" b="1" dirty="0" smtClean="0"/>
            </a:br>
            <a:r>
              <a:rPr lang="nl-BE" sz="2400" b="1" dirty="0"/>
              <a:t>Schoft     </a:t>
            </a:r>
            <a:r>
              <a:rPr lang="nl-BE" sz="2400" b="1" dirty="0" err="1"/>
              <a:t>Garrot</a:t>
            </a:r>
            <a:r>
              <a:rPr lang="nl-BE" sz="2400" b="1" dirty="0"/>
              <a:t>     </a:t>
            </a:r>
            <a:r>
              <a:rPr lang="es-ES" sz="2400" b="1" dirty="0"/>
              <a:t>Cruz</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Duidelijk uitkomend.</a:t>
            </a:r>
          </a:p>
          <a:p>
            <a:r>
              <a:rPr lang="nl-BE" dirty="0" err="1"/>
              <a:t>Bien</a:t>
            </a:r>
            <a:r>
              <a:rPr lang="nl-BE" dirty="0"/>
              <a:t> </a:t>
            </a:r>
            <a:r>
              <a:rPr lang="nl-BE" dirty="0" err="1"/>
              <a:t>sorti</a:t>
            </a:r>
            <a:r>
              <a:rPr lang="nl-BE" dirty="0"/>
              <a:t>. </a:t>
            </a:r>
          </a:p>
          <a:p>
            <a:r>
              <a:rPr lang="es-ES" dirty="0"/>
              <a:t>Bien visible.</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110058836"/>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005341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Romp     </a:t>
            </a:r>
            <a:r>
              <a:rPr lang="en-US" sz="2800" b="1" dirty="0">
                <a:solidFill>
                  <a:srgbClr val="FF0000"/>
                </a:solidFill>
              </a:rPr>
              <a:t>Corps     </a:t>
            </a:r>
            <a:r>
              <a:rPr lang="es-ES" sz="2800" b="1" dirty="0" smtClean="0">
                <a:solidFill>
                  <a:srgbClr val="FF0000"/>
                </a:solidFill>
              </a:rPr>
              <a:t>Cuerpo</a:t>
            </a:r>
            <a:r>
              <a:rPr lang="es-ES" sz="2400" b="1" dirty="0" smtClean="0"/>
              <a:t/>
            </a:r>
            <a:br>
              <a:rPr lang="es-ES" sz="2400" b="1" dirty="0" smtClean="0"/>
            </a:br>
            <a:r>
              <a:rPr lang="nl-BE" sz="2400" b="1" dirty="0"/>
              <a:t>Rug     Dos     </a:t>
            </a:r>
            <a:r>
              <a:rPr lang="es-ES" sz="2400" b="1" dirty="0"/>
              <a:t>Espalda</a:t>
            </a:r>
            <a:endParaRPr lang="nl-BE" sz="2400" dirty="0">
              <a:latin typeface="Bookman Old Style" pitchFamily="18" charset="0"/>
            </a:endParaRPr>
          </a:p>
        </p:txBody>
      </p:sp>
      <p:sp>
        <p:nvSpPr>
          <p:cNvPr id="3" name="Tijdelijke aanduiding voor inhoud 2"/>
          <p:cNvSpPr>
            <a:spLocks noGrp="1"/>
          </p:cNvSpPr>
          <p:nvPr>
            <p:ph idx="1"/>
          </p:nvPr>
        </p:nvSpPr>
        <p:spPr/>
        <p:txBody>
          <a:bodyPr>
            <a:noAutofit/>
          </a:bodyPr>
          <a:lstStyle/>
          <a:p>
            <a:r>
              <a:rPr lang="nl-BE" sz="2000" dirty="0"/>
              <a:t>Recht, niet opgetrokken, met een kruis dat óf iets hoger, óf gelijk, óf iets lager ligt dan de schofthoogte. Uiterlijk valt dit verschil niet op door de hoeveelheid haar op het kruis wat in het voordeel kan werken.</a:t>
            </a:r>
          </a:p>
          <a:p>
            <a:r>
              <a:rPr lang="nl-BE" sz="2000" dirty="0" err="1"/>
              <a:t>Ligne</a:t>
            </a:r>
            <a:r>
              <a:rPr lang="nl-BE" sz="2000" dirty="0"/>
              <a:t> dorsale </a:t>
            </a:r>
            <a:r>
              <a:rPr lang="nl-BE" sz="2000" dirty="0" err="1"/>
              <a:t>droite</a:t>
            </a:r>
            <a:r>
              <a:rPr lang="nl-BE" sz="2000" dirty="0"/>
              <a:t>, pas </a:t>
            </a:r>
            <a:r>
              <a:rPr lang="nl-BE" sz="2000" dirty="0" err="1"/>
              <a:t>ensellée</a:t>
            </a:r>
            <a:r>
              <a:rPr lang="nl-BE" sz="2000" dirty="0"/>
              <a:t>, </a:t>
            </a:r>
            <a:r>
              <a:rPr lang="nl-BE" sz="2000" dirty="0" err="1"/>
              <a:t>avec</a:t>
            </a:r>
            <a:r>
              <a:rPr lang="nl-BE" sz="2000" dirty="0"/>
              <a:t> </a:t>
            </a:r>
            <a:r>
              <a:rPr lang="nl-BE" sz="2000" dirty="0" err="1"/>
              <a:t>une</a:t>
            </a:r>
            <a:r>
              <a:rPr lang="nl-BE" sz="2000" dirty="0"/>
              <a:t> </a:t>
            </a:r>
            <a:r>
              <a:rPr lang="nl-BE" sz="2000" dirty="0" err="1"/>
              <a:t>légère</a:t>
            </a:r>
            <a:r>
              <a:rPr lang="nl-BE" sz="2000" dirty="0"/>
              <a:t> </a:t>
            </a:r>
            <a:r>
              <a:rPr lang="nl-BE" sz="2000" dirty="0" err="1"/>
              <a:t>élévation</a:t>
            </a:r>
            <a:r>
              <a:rPr lang="nl-BE" sz="2000" dirty="0"/>
              <a:t> à la </a:t>
            </a:r>
            <a:r>
              <a:rPr lang="nl-BE" sz="2000" dirty="0" err="1"/>
              <a:t>croupe</a:t>
            </a:r>
            <a:r>
              <a:rPr lang="nl-BE" sz="2000" dirty="0"/>
              <a:t>, </a:t>
            </a:r>
            <a:r>
              <a:rPr lang="nl-BE" sz="2000" dirty="0" err="1"/>
              <a:t>qui</a:t>
            </a:r>
            <a:r>
              <a:rPr lang="nl-BE" sz="2000" dirty="0"/>
              <a:t>, de </a:t>
            </a:r>
            <a:r>
              <a:rPr lang="nl-BE" sz="2000" dirty="0" err="1"/>
              <a:t>toutes</a:t>
            </a:r>
            <a:r>
              <a:rPr lang="nl-BE" sz="2000" dirty="0"/>
              <a:t> </a:t>
            </a:r>
            <a:r>
              <a:rPr lang="nl-BE" sz="2000" dirty="0" err="1"/>
              <a:t>façons</a:t>
            </a:r>
            <a:r>
              <a:rPr lang="nl-BE" sz="2000" dirty="0"/>
              <a:t>, sera </a:t>
            </a:r>
            <a:r>
              <a:rPr lang="nl-BE" sz="2000" dirty="0" err="1"/>
              <a:t>égale</a:t>
            </a:r>
            <a:r>
              <a:rPr lang="nl-BE" sz="2000" dirty="0"/>
              <a:t> </a:t>
            </a:r>
            <a:r>
              <a:rPr lang="nl-BE" sz="2000" dirty="0" err="1"/>
              <a:t>ou</a:t>
            </a:r>
            <a:r>
              <a:rPr lang="nl-BE" sz="2000" dirty="0"/>
              <a:t> </a:t>
            </a:r>
            <a:r>
              <a:rPr lang="nl-BE" sz="2000" dirty="0" err="1"/>
              <a:t>légèrement</a:t>
            </a:r>
            <a:r>
              <a:rPr lang="nl-BE" sz="2000" dirty="0"/>
              <a:t> </a:t>
            </a:r>
            <a:r>
              <a:rPr lang="nl-BE" sz="2000" dirty="0" err="1"/>
              <a:t>inférieure</a:t>
            </a:r>
            <a:r>
              <a:rPr lang="nl-BE" sz="2000" dirty="0"/>
              <a:t> au </a:t>
            </a:r>
            <a:r>
              <a:rPr lang="nl-BE" sz="2000" dirty="0" err="1"/>
              <a:t>garrot</a:t>
            </a:r>
            <a:r>
              <a:rPr lang="nl-BE" sz="2000" dirty="0"/>
              <a:t>. </a:t>
            </a:r>
            <a:r>
              <a:rPr lang="en-US" sz="2000" dirty="0" err="1"/>
              <a:t>Cette</a:t>
            </a:r>
            <a:r>
              <a:rPr lang="en-US" sz="2000" dirty="0"/>
              <a:t> </a:t>
            </a:r>
            <a:r>
              <a:rPr lang="en-US" sz="2000" dirty="0" err="1"/>
              <a:t>différence</a:t>
            </a:r>
            <a:r>
              <a:rPr lang="en-US" sz="2000" dirty="0"/>
              <a:t> au premier regard </a:t>
            </a:r>
            <a:r>
              <a:rPr lang="en-US" sz="2000" dirty="0" err="1"/>
              <a:t>peut</a:t>
            </a:r>
            <a:r>
              <a:rPr lang="en-US" sz="2000" dirty="0"/>
              <a:t> </a:t>
            </a:r>
            <a:r>
              <a:rPr lang="en-US" sz="2000" dirty="0" err="1"/>
              <a:t>sembler</a:t>
            </a:r>
            <a:r>
              <a:rPr lang="en-US" sz="2000" dirty="0"/>
              <a:t> favorable à la </a:t>
            </a:r>
            <a:r>
              <a:rPr lang="en-US" sz="2000" dirty="0" err="1"/>
              <a:t>croupe</a:t>
            </a:r>
            <a:r>
              <a:rPr lang="en-US" sz="2000" dirty="0"/>
              <a:t> à cause de la </a:t>
            </a:r>
            <a:r>
              <a:rPr lang="en-US" sz="2000" dirty="0" err="1"/>
              <a:t>quantité</a:t>
            </a:r>
            <a:r>
              <a:rPr lang="en-US" sz="2000" dirty="0"/>
              <a:t> de </a:t>
            </a:r>
            <a:r>
              <a:rPr lang="en-US" sz="2000" dirty="0" err="1"/>
              <a:t>poil</a:t>
            </a:r>
            <a:r>
              <a:rPr lang="en-US" sz="2000" dirty="0"/>
              <a:t> et de sous-</a:t>
            </a:r>
            <a:r>
              <a:rPr lang="en-US" sz="2000" dirty="0" err="1"/>
              <a:t>poil</a:t>
            </a:r>
            <a:r>
              <a:rPr lang="en-US" sz="2000" dirty="0"/>
              <a:t> </a:t>
            </a:r>
            <a:r>
              <a:rPr lang="en-US" sz="2000" dirty="0" err="1"/>
              <a:t>qu'elle</a:t>
            </a:r>
            <a:r>
              <a:rPr lang="en-US" sz="2000" dirty="0"/>
              <a:t> </a:t>
            </a:r>
            <a:r>
              <a:rPr lang="en-US" sz="2000" dirty="0" err="1"/>
              <a:t>porte</a:t>
            </a:r>
            <a:r>
              <a:rPr lang="en-US" sz="2000" dirty="0"/>
              <a:t>.</a:t>
            </a:r>
            <a:endParaRPr lang="nl-BE" sz="2000" dirty="0"/>
          </a:p>
          <a:p>
            <a:r>
              <a:rPr lang="en-US" sz="2000" dirty="0"/>
              <a:t>E</a:t>
            </a:r>
            <a:r>
              <a:rPr lang="es-ES" sz="2000" dirty="0"/>
              <a:t>minentemente recta, no arqueada, la grupa ligeramente elevada, aunque, en cualquier caso, estará a ras o ligeramente por debajo de la cruz. La diferencia a primera vista parece favorable para la grupa a causa de la cantidad de la capa interior y exterior de pelo que tiene.</a:t>
            </a:r>
            <a:endParaRPr lang="nl-BE" sz="20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364071749"/>
              </p:ext>
            </p:extLst>
          </p:nvPr>
        </p:nvGraphicFramePr>
        <p:xfrm>
          <a:off x="1259632" y="5445224"/>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0247339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Romp     </a:t>
            </a:r>
            <a:r>
              <a:rPr lang="en-US" sz="2800" b="1" dirty="0">
                <a:solidFill>
                  <a:srgbClr val="FF0000"/>
                </a:solidFill>
              </a:rPr>
              <a:t>Corps     </a:t>
            </a:r>
            <a:r>
              <a:rPr lang="es-ES" sz="2800" b="1" dirty="0" smtClean="0">
                <a:solidFill>
                  <a:srgbClr val="FF0000"/>
                </a:solidFill>
              </a:rPr>
              <a:t>Cuerpo</a:t>
            </a:r>
            <a:r>
              <a:rPr lang="es-ES" sz="2400" b="1" dirty="0" smtClean="0"/>
              <a:t/>
            </a:r>
            <a:br>
              <a:rPr lang="es-ES" sz="2400" b="1" dirty="0" smtClean="0"/>
            </a:br>
            <a:r>
              <a:rPr lang="nl-BE" sz="2400" b="1" dirty="0"/>
              <a:t>Kruis     </a:t>
            </a:r>
            <a:r>
              <a:rPr lang="en-US" sz="2400" b="1" dirty="0" err="1"/>
              <a:t>Croupe</a:t>
            </a:r>
            <a:r>
              <a:rPr lang="en-US" sz="2400" b="1" dirty="0"/>
              <a:t>     </a:t>
            </a:r>
            <a:r>
              <a:rPr lang="es-ES" sz="2400" b="1" dirty="0"/>
              <a:t>Grupa</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Robuust en gespierd, rustig afgerond.</a:t>
            </a:r>
          </a:p>
          <a:p>
            <a:r>
              <a:rPr lang="en-US" dirty="0" err="1"/>
              <a:t>Robuste</a:t>
            </a:r>
            <a:r>
              <a:rPr lang="en-US" dirty="0"/>
              <a:t>, </a:t>
            </a:r>
            <a:r>
              <a:rPr lang="en-US" dirty="0" err="1"/>
              <a:t>musclée</a:t>
            </a:r>
            <a:r>
              <a:rPr lang="en-US" dirty="0"/>
              <a:t>, </a:t>
            </a:r>
            <a:r>
              <a:rPr lang="en-US" dirty="0" err="1"/>
              <a:t>légèrement</a:t>
            </a:r>
            <a:r>
              <a:rPr lang="en-US" dirty="0"/>
              <a:t> </a:t>
            </a:r>
            <a:r>
              <a:rPr lang="en-US" dirty="0" err="1"/>
              <a:t>inclinée</a:t>
            </a:r>
            <a:r>
              <a:rPr lang="en-US" dirty="0"/>
              <a:t>. </a:t>
            </a:r>
            <a:endParaRPr lang="nl-BE" dirty="0"/>
          </a:p>
          <a:p>
            <a:r>
              <a:rPr lang="es-ES" dirty="0"/>
              <a:t>Robusta, musculosa, ligeramente inclinada.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447092527"/>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28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847993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Romp     </a:t>
            </a:r>
            <a:r>
              <a:rPr lang="en-US" sz="2800" b="1" dirty="0">
                <a:solidFill>
                  <a:srgbClr val="FF0000"/>
                </a:solidFill>
              </a:rPr>
              <a:t>Corps     </a:t>
            </a:r>
            <a:r>
              <a:rPr lang="es-ES" sz="2800" b="1" dirty="0" smtClean="0">
                <a:solidFill>
                  <a:srgbClr val="FF0000"/>
                </a:solidFill>
              </a:rPr>
              <a:t>Cuerpo</a:t>
            </a:r>
            <a:r>
              <a:rPr lang="es-ES" sz="2400" b="1" dirty="0" smtClean="0"/>
              <a:t/>
            </a:r>
            <a:br>
              <a:rPr lang="es-ES" sz="2400" b="1" dirty="0" smtClean="0"/>
            </a:br>
            <a:r>
              <a:rPr lang="nl-BE" sz="2400" b="1" dirty="0"/>
              <a:t>Borst     </a:t>
            </a:r>
            <a:r>
              <a:rPr lang="en-US" sz="2400" b="1" dirty="0" err="1"/>
              <a:t>Poitrine</a:t>
            </a:r>
            <a:r>
              <a:rPr lang="en-US" sz="2400" b="1" dirty="0"/>
              <a:t>     </a:t>
            </a:r>
            <a:r>
              <a:rPr lang="es-ES" sz="2400" b="1" dirty="0"/>
              <a:t>Pecho</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Breed, goed ontwikkeld, reikend tot aan de ellebogen. </a:t>
            </a:r>
          </a:p>
          <a:p>
            <a:r>
              <a:rPr lang="nl-BE" dirty="0"/>
              <a:t>Large, </a:t>
            </a:r>
            <a:r>
              <a:rPr lang="nl-BE" dirty="0" err="1"/>
              <a:t>bien</a:t>
            </a:r>
            <a:r>
              <a:rPr lang="nl-BE" dirty="0"/>
              <a:t> </a:t>
            </a:r>
            <a:r>
              <a:rPr lang="nl-BE" dirty="0" err="1"/>
              <a:t>développée</a:t>
            </a:r>
            <a:r>
              <a:rPr lang="nl-BE" dirty="0"/>
              <a:t>, </a:t>
            </a:r>
            <a:r>
              <a:rPr lang="nl-BE" dirty="0" err="1"/>
              <a:t>atteignant</a:t>
            </a:r>
            <a:r>
              <a:rPr lang="nl-BE" dirty="0"/>
              <a:t> </a:t>
            </a:r>
            <a:r>
              <a:rPr lang="nl-BE" dirty="0" err="1"/>
              <a:t>le</a:t>
            </a:r>
            <a:r>
              <a:rPr lang="nl-BE" dirty="0"/>
              <a:t> niveau des </a:t>
            </a:r>
            <a:r>
              <a:rPr lang="nl-BE" dirty="0" err="1"/>
              <a:t>coudes</a:t>
            </a:r>
            <a:r>
              <a:rPr lang="nl-BE" dirty="0"/>
              <a:t>.</a:t>
            </a:r>
          </a:p>
          <a:p>
            <a:r>
              <a:rPr lang="es-ES" dirty="0"/>
              <a:t>Ancho, bien desarrollado, alcanzando el nivel del codo.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506246123"/>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18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3630814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Romp     </a:t>
            </a:r>
            <a:r>
              <a:rPr lang="en-US" sz="2800" b="1" dirty="0">
                <a:solidFill>
                  <a:srgbClr val="FF0000"/>
                </a:solidFill>
              </a:rPr>
              <a:t>Corps     </a:t>
            </a:r>
            <a:r>
              <a:rPr lang="es-ES" sz="2800" b="1" dirty="0" smtClean="0">
                <a:solidFill>
                  <a:srgbClr val="FF0000"/>
                </a:solidFill>
              </a:rPr>
              <a:t>Cuerpo</a:t>
            </a:r>
            <a:r>
              <a:rPr lang="es-ES" sz="2400" b="1" dirty="0" smtClean="0"/>
              <a:t/>
            </a:r>
            <a:br>
              <a:rPr lang="es-ES" sz="2400" b="1" dirty="0" smtClean="0"/>
            </a:br>
            <a:r>
              <a:rPr lang="nl-BE" sz="2400" b="1" dirty="0"/>
              <a:t>Borst     </a:t>
            </a:r>
            <a:r>
              <a:rPr lang="en-US" sz="2400" b="1" dirty="0" err="1"/>
              <a:t>Poitrine</a:t>
            </a:r>
            <a:r>
              <a:rPr lang="en-US" sz="2400" b="1" dirty="0"/>
              <a:t>     </a:t>
            </a:r>
            <a:r>
              <a:rPr lang="es-ES" sz="2400" b="1" dirty="0"/>
              <a:t>Pecho</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ribben zijn boogvormig, niet vlak, zodat er voldoende longcapaciteit bereikt kan worden voor het werk.</a:t>
            </a:r>
          </a:p>
          <a:p>
            <a:r>
              <a:rPr lang="en-US" dirty="0" err="1"/>
              <a:t>Côtes</a:t>
            </a:r>
            <a:r>
              <a:rPr lang="en-US" dirty="0"/>
              <a:t> </a:t>
            </a:r>
            <a:r>
              <a:rPr lang="en-US" dirty="0" err="1"/>
              <a:t>arquées</a:t>
            </a:r>
            <a:r>
              <a:rPr lang="en-US" dirty="0"/>
              <a:t>, pas plates pour </a:t>
            </a:r>
            <a:r>
              <a:rPr lang="en-US" dirty="0" err="1"/>
              <a:t>offrir</a:t>
            </a:r>
            <a:r>
              <a:rPr lang="en-US" dirty="0"/>
              <a:t> </a:t>
            </a:r>
            <a:r>
              <a:rPr lang="en-US" dirty="0" err="1"/>
              <a:t>une</a:t>
            </a:r>
            <a:r>
              <a:rPr lang="en-US" dirty="0"/>
              <a:t> bonne </a:t>
            </a:r>
            <a:r>
              <a:rPr lang="en-US" dirty="0" err="1"/>
              <a:t>capacité</a:t>
            </a:r>
            <a:r>
              <a:rPr lang="en-US" dirty="0"/>
              <a:t> </a:t>
            </a:r>
            <a:r>
              <a:rPr lang="en-US" dirty="0" err="1"/>
              <a:t>thoracique</a:t>
            </a:r>
            <a:r>
              <a:rPr lang="en-US" dirty="0"/>
              <a:t> en </a:t>
            </a:r>
            <a:r>
              <a:rPr lang="en-US" dirty="0" err="1"/>
              <a:t>vue</a:t>
            </a:r>
            <a:r>
              <a:rPr lang="en-US" dirty="0"/>
              <a:t> du travail.</a:t>
            </a:r>
            <a:endParaRPr lang="nl-BE" dirty="0"/>
          </a:p>
          <a:p>
            <a:r>
              <a:rPr lang="es-ES" dirty="0"/>
              <a:t>Costillas curvadas, no planas, permitiendo una buena capacidad torácica para el trabajo.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782932179"/>
              </p:ext>
            </p:extLst>
          </p:nvPr>
        </p:nvGraphicFramePr>
        <p:xfrm>
          <a:off x="1331640" y="5517232"/>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2376193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Romp     </a:t>
            </a:r>
            <a:r>
              <a:rPr lang="en-US" sz="2800" b="1" dirty="0">
                <a:solidFill>
                  <a:srgbClr val="FF0000"/>
                </a:solidFill>
              </a:rPr>
              <a:t>Corps     </a:t>
            </a:r>
            <a:r>
              <a:rPr lang="es-ES" sz="2800" b="1" dirty="0" smtClean="0">
                <a:solidFill>
                  <a:srgbClr val="FF0000"/>
                </a:solidFill>
              </a:rPr>
              <a:t>Cuerpo</a:t>
            </a:r>
            <a:r>
              <a:rPr lang="es-ES" sz="2400" b="1" dirty="0" smtClean="0"/>
              <a:t/>
            </a:r>
            <a:br>
              <a:rPr lang="es-ES" sz="2400" b="1" dirty="0" smtClean="0"/>
            </a:br>
            <a:r>
              <a:rPr lang="nl-BE" sz="2400" b="1" dirty="0"/>
              <a:t>Buik en flanken     </a:t>
            </a:r>
            <a:r>
              <a:rPr lang="nl-BE" sz="2400" b="1" dirty="0" err="1"/>
              <a:t>Ventre</a:t>
            </a:r>
            <a:r>
              <a:rPr lang="nl-BE" sz="2400" b="1" dirty="0"/>
              <a:t> et </a:t>
            </a:r>
            <a:r>
              <a:rPr lang="nl-BE" sz="2400" b="1" dirty="0" err="1"/>
              <a:t>flancs</a:t>
            </a:r>
            <a:r>
              <a:rPr lang="nl-BE" sz="2400" b="1" dirty="0"/>
              <a:t>     </a:t>
            </a:r>
            <a:r>
              <a:rPr lang="es-ES" sz="2400" b="1" dirty="0"/>
              <a:t>Vientre e ijadas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Buik licht opgetrokken met korte flanken, gespierd en goed begrensd.</a:t>
            </a:r>
          </a:p>
          <a:p>
            <a:r>
              <a:rPr lang="en-US" dirty="0" err="1"/>
              <a:t>Ventre</a:t>
            </a:r>
            <a:r>
              <a:rPr lang="en-US" dirty="0"/>
              <a:t> </a:t>
            </a:r>
            <a:r>
              <a:rPr lang="en-US" dirty="0" err="1"/>
              <a:t>légèrement</a:t>
            </a:r>
            <a:r>
              <a:rPr lang="en-US" dirty="0"/>
              <a:t> </a:t>
            </a:r>
            <a:r>
              <a:rPr lang="en-US" dirty="0" err="1"/>
              <a:t>remontant</a:t>
            </a:r>
            <a:r>
              <a:rPr lang="en-US" dirty="0"/>
              <a:t>, avec </a:t>
            </a:r>
            <a:r>
              <a:rPr lang="en-US" dirty="0" err="1"/>
              <a:t>flancs</a:t>
            </a:r>
            <a:r>
              <a:rPr lang="en-US" dirty="0"/>
              <a:t> courts, </a:t>
            </a:r>
            <a:r>
              <a:rPr lang="en-US" dirty="0" err="1"/>
              <a:t>mais</a:t>
            </a:r>
            <a:r>
              <a:rPr lang="en-US" dirty="0"/>
              <a:t> forts et </a:t>
            </a:r>
            <a:r>
              <a:rPr lang="en-US" dirty="0" err="1"/>
              <a:t>bien</a:t>
            </a:r>
            <a:r>
              <a:rPr lang="en-US" dirty="0"/>
              <a:t> </a:t>
            </a:r>
            <a:r>
              <a:rPr lang="en-US" dirty="0" err="1"/>
              <a:t>marqués</a:t>
            </a:r>
            <a:r>
              <a:rPr lang="en-US" dirty="0"/>
              <a:t>.</a:t>
            </a:r>
            <a:endParaRPr lang="nl-BE" dirty="0"/>
          </a:p>
          <a:p>
            <a:r>
              <a:rPr lang="es-ES" dirty="0"/>
              <a:t>Vientre ligeramente recogido, con ijadas cortas pero fuertes y bien marcadas.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181327572"/>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5919010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Staart     </a:t>
            </a:r>
            <a:r>
              <a:rPr lang="en-US" sz="2800" b="1" dirty="0">
                <a:solidFill>
                  <a:srgbClr val="FF0000"/>
                </a:solidFill>
              </a:rPr>
              <a:t>Queue     </a:t>
            </a:r>
            <a:r>
              <a:rPr lang="es-ES" sz="2800" b="1" dirty="0">
                <a:solidFill>
                  <a:srgbClr val="FF0000"/>
                </a:solidFill>
              </a:rPr>
              <a:t>Cola</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Laag aangezet. </a:t>
            </a:r>
          </a:p>
          <a:p>
            <a:r>
              <a:rPr lang="nl-BE" dirty="0" err="1"/>
              <a:t>Attachée</a:t>
            </a:r>
            <a:r>
              <a:rPr lang="nl-BE" dirty="0"/>
              <a:t> </a:t>
            </a:r>
            <a:r>
              <a:rPr lang="nl-BE" dirty="0" err="1"/>
              <a:t>plutôt</a:t>
            </a:r>
            <a:r>
              <a:rPr lang="nl-BE" dirty="0"/>
              <a:t> bas.</a:t>
            </a:r>
          </a:p>
          <a:p>
            <a:r>
              <a:rPr lang="es-ES" dirty="0"/>
              <a:t>Insertada bastante baja.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886082978"/>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36</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2294706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Staart     </a:t>
            </a:r>
            <a:r>
              <a:rPr lang="en-US" sz="2800" b="1" dirty="0">
                <a:solidFill>
                  <a:srgbClr val="FF0000"/>
                </a:solidFill>
              </a:rPr>
              <a:t>Queue     </a:t>
            </a:r>
            <a:r>
              <a:rPr lang="es-ES" sz="2800" b="1" dirty="0">
                <a:solidFill>
                  <a:srgbClr val="FF0000"/>
                </a:solidFill>
              </a:rPr>
              <a:t>Cola</a:t>
            </a:r>
            <a:endParaRPr lang="nl-BE" sz="2800" dirty="0">
              <a:latin typeface="Bookman Old Style" pitchFamily="18" charset="0"/>
            </a:endParaRPr>
          </a:p>
        </p:txBody>
      </p:sp>
      <p:sp>
        <p:nvSpPr>
          <p:cNvPr id="3" name="Tijdelijke aanduiding voor inhoud 2"/>
          <p:cNvSpPr>
            <a:spLocks noGrp="1"/>
          </p:cNvSpPr>
          <p:nvPr>
            <p:ph idx="1"/>
          </p:nvPr>
        </p:nvSpPr>
        <p:spPr/>
        <p:txBody>
          <a:bodyPr>
            <a:normAutofit/>
          </a:bodyPr>
          <a:lstStyle/>
          <a:p>
            <a:r>
              <a:rPr lang="nl-BE" sz="2800" dirty="0"/>
              <a:t>Lang tot even over het spronggewricht óf kort (niet meer dan 10 cm) (Ook staartloos komt voor).</a:t>
            </a:r>
          </a:p>
          <a:p>
            <a:r>
              <a:rPr lang="en-US" sz="2800" dirty="0"/>
              <a:t>Elle </a:t>
            </a:r>
            <a:r>
              <a:rPr lang="en-US" sz="2800" dirty="0" err="1"/>
              <a:t>peut</a:t>
            </a:r>
            <a:r>
              <a:rPr lang="en-US" sz="2800" dirty="0"/>
              <a:t> </a:t>
            </a:r>
            <a:r>
              <a:rPr lang="en-US" sz="2800" dirty="0" err="1"/>
              <a:t>être</a:t>
            </a:r>
            <a:r>
              <a:rPr lang="en-US" sz="2800" dirty="0"/>
              <a:t> longue, </a:t>
            </a:r>
            <a:r>
              <a:rPr lang="en-US" sz="2800" dirty="0" err="1"/>
              <a:t>dépassant</a:t>
            </a:r>
            <a:r>
              <a:rPr lang="en-US" sz="2800" dirty="0"/>
              <a:t> </a:t>
            </a:r>
            <a:r>
              <a:rPr lang="en-US" sz="2800" dirty="0" err="1"/>
              <a:t>légèrement</a:t>
            </a:r>
            <a:r>
              <a:rPr lang="en-US" sz="2800" dirty="0"/>
              <a:t> le </a:t>
            </a:r>
            <a:r>
              <a:rPr lang="en-US" sz="2800" dirty="0" err="1"/>
              <a:t>jarret</a:t>
            </a:r>
            <a:r>
              <a:rPr lang="en-US" sz="2800" dirty="0"/>
              <a:t>, </a:t>
            </a:r>
            <a:r>
              <a:rPr lang="en-US" sz="2800" dirty="0" err="1"/>
              <a:t>ou</a:t>
            </a:r>
            <a:r>
              <a:rPr lang="en-US" sz="2800" dirty="0"/>
              <a:t> </a:t>
            </a:r>
            <a:r>
              <a:rPr lang="en-US" sz="2800" dirty="0" err="1"/>
              <a:t>courte</a:t>
            </a:r>
            <a:r>
              <a:rPr lang="en-US" sz="2800" dirty="0"/>
              <a:t>, </a:t>
            </a:r>
            <a:r>
              <a:rPr lang="en-US" sz="2800" dirty="0" err="1"/>
              <a:t>mesurant</a:t>
            </a:r>
            <a:r>
              <a:rPr lang="en-US" sz="2800" dirty="0"/>
              <a:t> </a:t>
            </a:r>
            <a:r>
              <a:rPr lang="en-US" sz="2800" dirty="0" err="1"/>
              <a:t>moins</a:t>
            </a:r>
            <a:r>
              <a:rPr lang="en-US" sz="2800" dirty="0"/>
              <a:t> de 10cm. Il </a:t>
            </a:r>
            <a:r>
              <a:rPr lang="en-US" sz="2800" dirty="0" err="1"/>
              <a:t>existe</a:t>
            </a:r>
            <a:r>
              <a:rPr lang="en-US" sz="2800" dirty="0"/>
              <a:t> </a:t>
            </a:r>
            <a:r>
              <a:rPr lang="en-US" sz="2800" dirty="0" err="1"/>
              <a:t>aussi</a:t>
            </a:r>
            <a:r>
              <a:rPr lang="en-US" sz="2800" dirty="0"/>
              <a:t> des </a:t>
            </a:r>
            <a:r>
              <a:rPr lang="en-US" sz="2800" dirty="0" err="1"/>
              <a:t>sujets</a:t>
            </a:r>
            <a:r>
              <a:rPr lang="en-US" sz="2800" dirty="0"/>
              <a:t> </a:t>
            </a:r>
            <a:r>
              <a:rPr lang="en-US" sz="2800" dirty="0" err="1"/>
              <a:t>anoures</a:t>
            </a:r>
            <a:r>
              <a:rPr lang="en-US" sz="2800" dirty="0"/>
              <a:t>, et pour les </a:t>
            </a:r>
            <a:r>
              <a:rPr lang="en-US" sz="2800" dirty="0" err="1"/>
              <a:t>chiens</a:t>
            </a:r>
            <a:r>
              <a:rPr lang="en-US" sz="2800" dirty="0"/>
              <a:t> de travail on </a:t>
            </a:r>
            <a:r>
              <a:rPr lang="en-US" sz="2800" dirty="0" err="1"/>
              <a:t>admet</a:t>
            </a:r>
            <a:r>
              <a:rPr lang="en-US" sz="2800" dirty="0"/>
              <a:t> la queue </a:t>
            </a:r>
            <a:r>
              <a:rPr lang="en-US" sz="2800" dirty="0" err="1"/>
              <a:t>coupée</a:t>
            </a:r>
            <a:r>
              <a:rPr lang="en-US" sz="2800" dirty="0"/>
              <a:t>.</a:t>
            </a:r>
            <a:endParaRPr lang="nl-BE" sz="2800" dirty="0"/>
          </a:p>
          <a:p>
            <a:r>
              <a:rPr lang="es-ES" sz="2800" dirty="0"/>
              <a:t>Puede ser larga, yendo más allá del corvejón, o corta, midiendo menos de 10 cm. Hay también ejemplares sin cola.</a:t>
            </a:r>
            <a:endParaRPr lang="nl-BE" sz="28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202256363"/>
              </p:ext>
            </p:extLst>
          </p:nvPr>
        </p:nvGraphicFramePr>
        <p:xfrm>
          <a:off x="2627784" y="5445224"/>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31</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7</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9143874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Staart     </a:t>
            </a:r>
            <a:r>
              <a:rPr lang="en-US" sz="2800" b="1" dirty="0">
                <a:solidFill>
                  <a:srgbClr val="FF0000"/>
                </a:solidFill>
              </a:rPr>
              <a:t>Queue     </a:t>
            </a:r>
            <a:r>
              <a:rPr lang="es-ES" sz="2800" b="1" dirty="0">
                <a:solidFill>
                  <a:srgbClr val="FF0000"/>
                </a:solidFill>
              </a:rPr>
              <a:t>Cola</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normAutofit/>
          </a:bodyPr>
          <a:lstStyle/>
          <a:p>
            <a:r>
              <a:rPr lang="nl-BE" sz="3000" dirty="0"/>
              <a:t>In rust recht afhangend of in de vorm van een sabel.</a:t>
            </a:r>
          </a:p>
          <a:p>
            <a:r>
              <a:rPr lang="en-US" sz="3000" dirty="0" err="1"/>
              <a:t>Quand</a:t>
            </a:r>
            <a:r>
              <a:rPr lang="en-US" sz="3000" dirty="0"/>
              <a:t> le </a:t>
            </a:r>
            <a:r>
              <a:rPr lang="en-US" sz="3000" dirty="0" err="1"/>
              <a:t>chien</a:t>
            </a:r>
            <a:r>
              <a:rPr lang="en-US" sz="3000" dirty="0"/>
              <a:t> </a:t>
            </a:r>
            <a:r>
              <a:rPr lang="en-US" sz="3000" dirty="0" err="1"/>
              <a:t>est</a:t>
            </a:r>
            <a:r>
              <a:rPr lang="en-US" sz="3000" dirty="0"/>
              <a:t> au repos, la queue </a:t>
            </a:r>
            <a:r>
              <a:rPr lang="en-US" sz="3000" dirty="0" err="1"/>
              <a:t>est</a:t>
            </a:r>
            <a:r>
              <a:rPr lang="en-US" sz="3000" dirty="0"/>
              <a:t> </a:t>
            </a:r>
            <a:r>
              <a:rPr lang="en-US" sz="3000" dirty="0" err="1"/>
              <a:t>pendante</a:t>
            </a:r>
            <a:r>
              <a:rPr lang="en-US" sz="3000" dirty="0"/>
              <a:t>. </a:t>
            </a:r>
            <a:r>
              <a:rPr lang="nl-BE" sz="3000" dirty="0"/>
              <a:t>Elle </a:t>
            </a:r>
            <a:r>
              <a:rPr lang="nl-BE" sz="3000" dirty="0" err="1"/>
              <a:t>forme</a:t>
            </a:r>
            <a:r>
              <a:rPr lang="nl-BE" sz="3000" dirty="0"/>
              <a:t> crochet dans sa </a:t>
            </a:r>
            <a:r>
              <a:rPr lang="nl-BE" sz="3000" dirty="0" err="1"/>
              <a:t>partie</a:t>
            </a:r>
            <a:r>
              <a:rPr lang="nl-BE" sz="3000" dirty="0"/>
              <a:t> </a:t>
            </a:r>
            <a:r>
              <a:rPr lang="nl-BE" sz="3000" dirty="0" err="1"/>
              <a:t>inférieure</a:t>
            </a:r>
            <a:r>
              <a:rPr lang="nl-BE" sz="3000" dirty="0"/>
              <a:t>. </a:t>
            </a:r>
            <a:r>
              <a:rPr lang="en-US" sz="3000" dirty="0"/>
              <a:t>Elle </a:t>
            </a:r>
            <a:r>
              <a:rPr lang="en-US" sz="3000" dirty="0" err="1"/>
              <a:t>est</a:t>
            </a:r>
            <a:r>
              <a:rPr lang="en-US" sz="3000" dirty="0"/>
              <a:t> </a:t>
            </a:r>
            <a:r>
              <a:rPr lang="en-US" sz="3000" dirty="0" err="1"/>
              <a:t>aussi</a:t>
            </a:r>
            <a:r>
              <a:rPr lang="en-US" sz="3000" dirty="0"/>
              <a:t> </a:t>
            </a:r>
            <a:r>
              <a:rPr lang="en-US" sz="3000" dirty="0" err="1"/>
              <a:t>acceptée</a:t>
            </a:r>
            <a:r>
              <a:rPr lang="en-US" sz="3000" dirty="0"/>
              <a:t> en sabre.</a:t>
            </a:r>
            <a:endParaRPr lang="nl-BE" sz="3000" dirty="0"/>
          </a:p>
          <a:p>
            <a:r>
              <a:rPr lang="es-ES" sz="3000" dirty="0"/>
              <a:t>Cuando el perro está en reposo la cola cuelga. Forma un gancho en su parte más baja. También es aceptable cola en sable.</a:t>
            </a:r>
            <a:endParaRPr lang="nl-BE" sz="30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089512491"/>
              </p:ext>
            </p:extLst>
          </p:nvPr>
        </p:nvGraphicFramePr>
        <p:xfrm>
          <a:off x="1907704" y="558924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2769945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Staart     </a:t>
            </a:r>
            <a:r>
              <a:rPr lang="en-US" sz="2800" b="1" dirty="0">
                <a:solidFill>
                  <a:srgbClr val="FF0000"/>
                </a:solidFill>
              </a:rPr>
              <a:t>Queue     </a:t>
            </a:r>
            <a:r>
              <a:rPr lang="es-ES" sz="2800" b="1" dirty="0">
                <a:solidFill>
                  <a:srgbClr val="FF0000"/>
                </a:solidFill>
              </a:rPr>
              <a:t>Cola</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In beweging vrolijk opgeheven maar nooit de rug rakend.  </a:t>
            </a:r>
          </a:p>
          <a:p>
            <a:r>
              <a:rPr lang="en-US" dirty="0"/>
              <a:t>En action </a:t>
            </a:r>
            <a:r>
              <a:rPr lang="en-US" dirty="0" err="1"/>
              <a:t>elle</a:t>
            </a:r>
            <a:r>
              <a:rPr lang="en-US" dirty="0"/>
              <a:t> </a:t>
            </a:r>
            <a:r>
              <a:rPr lang="en-US" dirty="0" err="1"/>
              <a:t>est</a:t>
            </a:r>
            <a:r>
              <a:rPr lang="en-US" dirty="0"/>
              <a:t> </a:t>
            </a:r>
            <a:r>
              <a:rPr lang="en-US" dirty="0" err="1"/>
              <a:t>levée</a:t>
            </a:r>
            <a:r>
              <a:rPr lang="en-US" dirty="0"/>
              <a:t> </a:t>
            </a:r>
            <a:r>
              <a:rPr lang="en-US" dirty="0" err="1"/>
              <a:t>allègrement</a:t>
            </a:r>
            <a:r>
              <a:rPr lang="en-US" dirty="0"/>
              <a:t>, </a:t>
            </a:r>
            <a:r>
              <a:rPr lang="en-US" dirty="0" err="1"/>
              <a:t>mais</a:t>
            </a:r>
            <a:r>
              <a:rPr lang="en-US" dirty="0"/>
              <a:t> pas </a:t>
            </a:r>
            <a:r>
              <a:rPr lang="en-US" dirty="0" err="1"/>
              <a:t>enroulée</a:t>
            </a:r>
            <a:r>
              <a:rPr lang="en-US" dirty="0"/>
              <a:t> </a:t>
            </a:r>
            <a:r>
              <a:rPr lang="en-US" dirty="0" err="1"/>
              <a:t>sur</a:t>
            </a:r>
            <a:r>
              <a:rPr lang="en-US" dirty="0"/>
              <a:t> le dos.</a:t>
            </a:r>
            <a:endParaRPr lang="nl-BE" dirty="0"/>
          </a:p>
          <a:p>
            <a:r>
              <a:rPr lang="es-ES" dirty="0"/>
              <a:t>Actuando, la cola se eleva vivamente, pero no se enrolla sobre el dorso.</a:t>
            </a:r>
            <a:endParaRPr lang="nl-BE" dirty="0"/>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309899952"/>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33</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3</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2</a:t>
                      </a:r>
                      <a:endParaRPr lang="nl-BE" dirty="0"/>
                    </a:p>
                  </a:txBody>
                  <a:tcPr/>
                </a:tc>
              </a:tr>
            </a:tbl>
          </a:graphicData>
        </a:graphic>
      </p:graphicFrame>
    </p:spTree>
    <p:extLst>
      <p:ext uri="{BB962C8B-B14F-4D97-AF65-F5344CB8AC3E}">
        <p14:creationId xmlns:p14="http://schemas.microsoft.com/office/powerpoint/2010/main" val="4285389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Algemene verschijning en karakter</a:t>
            </a:r>
            <a:r>
              <a:rPr lang="nl-BE" sz="2800" dirty="0">
                <a:solidFill>
                  <a:srgbClr val="FF0000"/>
                </a:solidFill>
              </a:rPr>
              <a:t/>
            </a:r>
            <a:br>
              <a:rPr lang="nl-BE" sz="2800" dirty="0">
                <a:solidFill>
                  <a:srgbClr val="FF0000"/>
                </a:solidFill>
              </a:rPr>
            </a:br>
            <a:r>
              <a:rPr lang="nl-BE" sz="2800" b="1" dirty="0">
                <a:solidFill>
                  <a:srgbClr val="FF0000"/>
                </a:solidFill>
              </a:rPr>
              <a:t>Aspect </a:t>
            </a:r>
            <a:r>
              <a:rPr lang="nl-BE" sz="2800" b="1" dirty="0" err="1">
                <a:solidFill>
                  <a:srgbClr val="FF0000"/>
                </a:solidFill>
              </a:rPr>
              <a:t>général</a:t>
            </a:r>
            <a:r>
              <a:rPr lang="nl-BE" sz="2800" b="1" dirty="0">
                <a:solidFill>
                  <a:srgbClr val="FF0000"/>
                </a:solidFill>
              </a:rPr>
              <a:t> et </a:t>
            </a:r>
            <a:r>
              <a:rPr lang="nl-BE" sz="2800" b="1" dirty="0" err="1">
                <a:solidFill>
                  <a:srgbClr val="FF0000"/>
                </a:solidFill>
              </a:rPr>
              <a:t>caractère</a:t>
            </a:r>
            <a:r>
              <a:rPr lang="nl-BE" sz="2800" b="1" dirty="0">
                <a:solidFill>
                  <a:srgbClr val="FF0000"/>
                </a:solidFill>
              </a:rPr>
              <a:t> </a:t>
            </a:r>
            <a:r>
              <a:rPr lang="nl-BE" sz="2800" dirty="0">
                <a:solidFill>
                  <a:srgbClr val="FF0000"/>
                </a:solidFill>
              </a:rPr>
              <a:t/>
            </a:r>
            <a:br>
              <a:rPr lang="nl-BE" sz="2800" dirty="0">
                <a:solidFill>
                  <a:srgbClr val="FF0000"/>
                </a:solidFill>
              </a:rPr>
            </a:br>
            <a:r>
              <a:rPr lang="es-ES" sz="2800" b="1" dirty="0">
                <a:solidFill>
                  <a:srgbClr val="FF0000"/>
                </a:solidFill>
              </a:rPr>
              <a:t>Apariencia y carácter general</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Een goed geproportioneerde, middelgrote hond met goede </a:t>
            </a:r>
            <a:r>
              <a:rPr lang="nl-BE" dirty="0" err="1"/>
              <a:t>hoekingen</a:t>
            </a:r>
            <a:r>
              <a:rPr lang="nl-BE" dirty="0"/>
              <a:t> en een adequate vacht.</a:t>
            </a:r>
          </a:p>
          <a:p>
            <a:r>
              <a:rPr lang="nl-BE" dirty="0" err="1"/>
              <a:t>Proportions</a:t>
            </a:r>
            <a:r>
              <a:rPr lang="nl-BE" dirty="0"/>
              <a:t> : </a:t>
            </a:r>
            <a:r>
              <a:rPr lang="nl-BE" dirty="0" err="1"/>
              <a:t>médioligne</a:t>
            </a:r>
            <a:r>
              <a:rPr lang="nl-BE" dirty="0"/>
              <a:t> </a:t>
            </a:r>
            <a:r>
              <a:rPr lang="nl-BE" dirty="0" err="1"/>
              <a:t>bien</a:t>
            </a:r>
            <a:r>
              <a:rPr lang="nl-BE" dirty="0"/>
              <a:t> </a:t>
            </a:r>
            <a:r>
              <a:rPr lang="nl-BE" dirty="0" err="1"/>
              <a:t>conformé</a:t>
            </a:r>
            <a:r>
              <a:rPr lang="nl-BE" dirty="0"/>
              <a:t>, de taille moyenne, au beau </a:t>
            </a:r>
            <a:r>
              <a:rPr lang="nl-BE" dirty="0" err="1"/>
              <a:t>poil</a:t>
            </a:r>
            <a:r>
              <a:rPr lang="nl-BE" dirty="0"/>
              <a:t>.</a:t>
            </a:r>
          </a:p>
          <a:p>
            <a:r>
              <a:rPr lang="es-ES" dirty="0"/>
              <a:t>Proporciones: de proporciones medias bien equilibradas, tamaño medio, con un precioso pelo.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7" name="Tabel 6"/>
          <p:cNvGraphicFramePr>
            <a:graphicFrameLocks noGrp="1"/>
          </p:cNvGraphicFramePr>
          <p:nvPr>
            <p:extLst>
              <p:ext uri="{D42A27DB-BD31-4B8C-83A1-F6EECF244321}">
                <p14:modId xmlns:p14="http://schemas.microsoft.com/office/powerpoint/2010/main" val="366333645"/>
              </p:ext>
            </p:extLst>
          </p:nvPr>
        </p:nvGraphicFramePr>
        <p:xfrm>
          <a:off x="2051720" y="5517232"/>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34</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4</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8647627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Staart     </a:t>
            </a:r>
            <a:r>
              <a:rPr lang="en-US" sz="2800" b="1" dirty="0">
                <a:solidFill>
                  <a:srgbClr val="FF0000"/>
                </a:solidFill>
              </a:rPr>
              <a:t>Queue     </a:t>
            </a:r>
            <a:r>
              <a:rPr lang="es-ES" sz="2800" b="1" dirty="0">
                <a:solidFill>
                  <a:srgbClr val="FF0000"/>
                </a:solidFill>
              </a:rPr>
              <a:t>Cola</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Bedekt met overvloedig zacht golvend haar.</a:t>
            </a:r>
          </a:p>
          <a:p>
            <a:r>
              <a:rPr lang="nl-BE" dirty="0"/>
              <a:t>Elle </a:t>
            </a:r>
            <a:r>
              <a:rPr lang="nl-BE" dirty="0" err="1"/>
              <a:t>est</a:t>
            </a:r>
            <a:r>
              <a:rPr lang="nl-BE" dirty="0"/>
              <a:t> </a:t>
            </a:r>
            <a:r>
              <a:rPr lang="nl-BE" dirty="0" err="1"/>
              <a:t>abondamment</a:t>
            </a:r>
            <a:r>
              <a:rPr lang="nl-BE" dirty="0"/>
              <a:t> </a:t>
            </a:r>
            <a:r>
              <a:rPr lang="nl-BE" dirty="0" err="1"/>
              <a:t>couverte</a:t>
            </a:r>
            <a:r>
              <a:rPr lang="nl-BE" dirty="0"/>
              <a:t> de </a:t>
            </a:r>
            <a:r>
              <a:rPr lang="nl-BE" dirty="0" err="1"/>
              <a:t>poils</a:t>
            </a:r>
            <a:r>
              <a:rPr lang="nl-BE" dirty="0"/>
              <a:t> </a:t>
            </a:r>
            <a:r>
              <a:rPr lang="nl-BE" dirty="0" err="1"/>
              <a:t>légèrement</a:t>
            </a:r>
            <a:r>
              <a:rPr lang="nl-BE" dirty="0"/>
              <a:t> </a:t>
            </a:r>
            <a:r>
              <a:rPr lang="nl-BE" dirty="0" err="1"/>
              <a:t>ondulés</a:t>
            </a:r>
            <a:r>
              <a:rPr lang="nl-BE" dirty="0"/>
              <a:t>.</a:t>
            </a:r>
          </a:p>
          <a:p>
            <a:r>
              <a:rPr lang="es-ES" dirty="0"/>
              <a:t>Está cubierta abundantemente con pelo ligeramente ondulado.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998742445"/>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7047250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a:solidFill>
                  <a:srgbClr val="FF0000"/>
                </a:solidFill>
              </a:rPr>
              <a:t>Voorhand     </a:t>
            </a:r>
            <a:r>
              <a:rPr lang="nl-BE" sz="2200" b="1" dirty="0" err="1">
                <a:solidFill>
                  <a:srgbClr val="FF0000"/>
                </a:solidFill>
              </a:rPr>
              <a:t>Membres</a:t>
            </a:r>
            <a:r>
              <a:rPr lang="nl-BE" sz="2200" b="1" dirty="0">
                <a:solidFill>
                  <a:srgbClr val="FF0000"/>
                </a:solidFill>
              </a:rPr>
              <a:t> </a:t>
            </a:r>
            <a:r>
              <a:rPr lang="nl-BE" sz="2200" b="1" dirty="0" err="1">
                <a:solidFill>
                  <a:srgbClr val="FF0000"/>
                </a:solidFill>
              </a:rPr>
              <a:t>antérieurs</a:t>
            </a:r>
            <a:r>
              <a:rPr lang="nl-BE" sz="2200" b="1" dirty="0">
                <a:solidFill>
                  <a:srgbClr val="FF0000"/>
                </a:solidFill>
              </a:rPr>
              <a:t>     </a:t>
            </a:r>
            <a:r>
              <a:rPr lang="es-ES" sz="2200" b="1" dirty="0">
                <a:solidFill>
                  <a:srgbClr val="FF0000"/>
                </a:solidFill>
              </a:rPr>
              <a:t>Cuartos </a:t>
            </a:r>
            <a:r>
              <a:rPr lang="es-ES" sz="2200" b="1" dirty="0" smtClean="0">
                <a:solidFill>
                  <a:srgbClr val="FF0000"/>
                </a:solidFill>
              </a:rPr>
              <a:t>delanteros</a:t>
            </a:r>
            <a:r>
              <a:rPr lang="es-ES" sz="2200" b="1" dirty="0" smtClean="0"/>
              <a:t/>
            </a:r>
            <a:br>
              <a:rPr lang="es-ES" sz="2200" b="1" dirty="0" smtClean="0"/>
            </a:br>
            <a:r>
              <a:rPr lang="nl-BE" sz="2400" b="1" dirty="0"/>
              <a:t>Uiterlijk     Aspect </a:t>
            </a:r>
            <a:r>
              <a:rPr lang="nl-BE" sz="2400" b="1" dirty="0" err="1"/>
              <a:t>général</a:t>
            </a:r>
            <a:r>
              <a:rPr lang="nl-BE" sz="2400" b="1" dirty="0"/>
              <a:t>     </a:t>
            </a:r>
            <a:r>
              <a:rPr lang="es-ES" sz="2400" b="1" dirty="0"/>
              <a:t>Apariencia general</a:t>
            </a:r>
            <a:endParaRPr lang="nl-BE" sz="2200" dirty="0">
              <a:latin typeface="Bookman Old Style" pitchFamily="18" charset="0"/>
            </a:endParaRPr>
          </a:p>
        </p:txBody>
      </p:sp>
      <p:sp>
        <p:nvSpPr>
          <p:cNvPr id="3" name="Tijdelijke aanduiding voor inhoud 2"/>
          <p:cNvSpPr>
            <a:spLocks noGrp="1"/>
          </p:cNvSpPr>
          <p:nvPr>
            <p:ph idx="1"/>
          </p:nvPr>
        </p:nvSpPr>
        <p:spPr/>
        <p:txBody>
          <a:bodyPr>
            <a:normAutofit/>
          </a:bodyPr>
          <a:lstStyle/>
          <a:p>
            <a:r>
              <a:rPr lang="nl-BE" sz="3000" dirty="0"/>
              <a:t>De voorbenen zijn krachtig, vlak en droog. Kaarsrecht zowel van voren als van opzij gezien.</a:t>
            </a:r>
          </a:p>
          <a:p>
            <a:r>
              <a:rPr lang="nl-BE" sz="3000" dirty="0"/>
              <a:t>Les </a:t>
            </a:r>
            <a:r>
              <a:rPr lang="nl-BE" sz="3000" dirty="0" err="1"/>
              <a:t>membres</a:t>
            </a:r>
            <a:r>
              <a:rPr lang="nl-BE" sz="3000" dirty="0"/>
              <a:t> </a:t>
            </a:r>
            <a:r>
              <a:rPr lang="nl-BE" sz="3000" dirty="0" err="1"/>
              <a:t>antérieurs</a:t>
            </a:r>
            <a:r>
              <a:rPr lang="nl-BE" sz="3000" dirty="0"/>
              <a:t> </a:t>
            </a:r>
            <a:r>
              <a:rPr lang="nl-BE" sz="3000" dirty="0" err="1"/>
              <a:t>sont</a:t>
            </a:r>
            <a:r>
              <a:rPr lang="nl-BE" sz="3000" dirty="0"/>
              <a:t> forts, </a:t>
            </a:r>
            <a:r>
              <a:rPr lang="nl-BE" sz="3000" dirty="0" err="1"/>
              <a:t>secs</a:t>
            </a:r>
            <a:r>
              <a:rPr lang="nl-BE" sz="3000" dirty="0"/>
              <a:t>, </a:t>
            </a:r>
            <a:r>
              <a:rPr lang="nl-BE" sz="3000" dirty="0" err="1"/>
              <a:t>droits</a:t>
            </a:r>
            <a:r>
              <a:rPr lang="nl-BE" sz="3000" dirty="0"/>
              <a:t>, </a:t>
            </a:r>
            <a:r>
              <a:rPr lang="nl-BE" sz="3000" dirty="0" err="1"/>
              <a:t>avec</a:t>
            </a:r>
            <a:r>
              <a:rPr lang="nl-BE" sz="3000" dirty="0"/>
              <a:t> de bons </a:t>
            </a:r>
            <a:r>
              <a:rPr lang="nl-BE" sz="3000" dirty="0" err="1"/>
              <a:t>aplombs</a:t>
            </a:r>
            <a:r>
              <a:rPr lang="nl-BE" sz="3000" dirty="0"/>
              <a:t>, </a:t>
            </a:r>
            <a:r>
              <a:rPr lang="nl-BE" sz="3000" dirty="0" err="1"/>
              <a:t>vus</a:t>
            </a:r>
            <a:r>
              <a:rPr lang="nl-BE" sz="3000" dirty="0"/>
              <a:t> de </a:t>
            </a:r>
            <a:r>
              <a:rPr lang="nl-BE" sz="3000" dirty="0" err="1"/>
              <a:t>devant</a:t>
            </a:r>
            <a:r>
              <a:rPr lang="nl-BE" sz="3000" dirty="0"/>
              <a:t> </a:t>
            </a:r>
            <a:r>
              <a:rPr lang="nl-BE" sz="3000" dirty="0" err="1"/>
              <a:t>ou</a:t>
            </a:r>
            <a:r>
              <a:rPr lang="nl-BE" sz="3000" dirty="0"/>
              <a:t> de </a:t>
            </a:r>
            <a:r>
              <a:rPr lang="nl-BE" sz="3000" dirty="0" err="1"/>
              <a:t>profil</a:t>
            </a:r>
            <a:r>
              <a:rPr lang="nl-BE" sz="3000" dirty="0"/>
              <a:t>. </a:t>
            </a:r>
          </a:p>
          <a:p>
            <a:r>
              <a:rPr lang="es-ES" sz="3000" dirty="0"/>
              <a:t>Fuertes, rígidos, rectos, verticales, y paralelos, vistos de frente o de perfil.</a:t>
            </a:r>
            <a:endParaRPr lang="nl-BE" sz="30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511254132"/>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291680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r>
              <a:rPr lang="es-ES" sz="2200" b="1" dirty="0" smtClean="0"/>
              <a:t/>
            </a:r>
            <a:br>
              <a:rPr lang="es-ES" sz="2200" b="1" dirty="0" smtClean="0"/>
            </a:br>
            <a:r>
              <a:rPr lang="nl-BE" sz="2400" b="1" dirty="0"/>
              <a:t>Uiterlijk     Aspect </a:t>
            </a:r>
            <a:r>
              <a:rPr lang="nl-BE" sz="2400" b="1" dirty="0" err="1"/>
              <a:t>général</a:t>
            </a:r>
            <a:r>
              <a:rPr lang="nl-BE" sz="2400" b="1" dirty="0"/>
              <a:t>     </a:t>
            </a:r>
            <a:r>
              <a:rPr lang="es-ES" sz="2400" b="1" dirty="0"/>
              <a:t>Apariencia general</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afstand van de elleboog tot aan de schoft is ongeveer gelijk aan de afstand van de elleboog tot aan de grond.</a:t>
            </a:r>
          </a:p>
          <a:p>
            <a:r>
              <a:rPr lang="en-US" dirty="0"/>
              <a:t>Proportions : La distance </a:t>
            </a:r>
            <a:r>
              <a:rPr lang="en-US" dirty="0" err="1"/>
              <a:t>coude-garrot</a:t>
            </a:r>
            <a:r>
              <a:rPr lang="en-US" dirty="0"/>
              <a:t> </a:t>
            </a:r>
            <a:r>
              <a:rPr lang="en-US" dirty="0" err="1"/>
              <a:t>est</a:t>
            </a:r>
            <a:r>
              <a:rPr lang="en-US" dirty="0"/>
              <a:t> à </a:t>
            </a:r>
            <a:r>
              <a:rPr lang="en-US" dirty="0" err="1"/>
              <a:t>peu</a:t>
            </a:r>
            <a:r>
              <a:rPr lang="en-US" dirty="0"/>
              <a:t> </a:t>
            </a:r>
            <a:r>
              <a:rPr lang="en-US" dirty="0" err="1"/>
              <a:t>près</a:t>
            </a:r>
            <a:r>
              <a:rPr lang="en-US" dirty="0"/>
              <a:t> </a:t>
            </a:r>
            <a:r>
              <a:rPr lang="en-US" dirty="0" err="1"/>
              <a:t>égale</a:t>
            </a:r>
            <a:r>
              <a:rPr lang="en-US" dirty="0"/>
              <a:t> à </a:t>
            </a:r>
            <a:r>
              <a:rPr lang="en-US" dirty="0" err="1"/>
              <a:t>celle</a:t>
            </a:r>
            <a:r>
              <a:rPr lang="en-US" dirty="0"/>
              <a:t> du </a:t>
            </a:r>
            <a:r>
              <a:rPr lang="en-US" dirty="0" err="1"/>
              <a:t>coude</a:t>
            </a:r>
            <a:r>
              <a:rPr lang="en-US" dirty="0"/>
              <a:t> au sol. </a:t>
            </a:r>
            <a:endParaRPr lang="nl-BE" dirty="0"/>
          </a:p>
          <a:p>
            <a:r>
              <a:rPr lang="es-ES" dirty="0"/>
              <a:t>Proporciones: la distancia codo-cruz es casi igual a la de codo a tierra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582686423"/>
              </p:ext>
            </p:extLst>
          </p:nvPr>
        </p:nvGraphicFramePr>
        <p:xfrm>
          <a:off x="1259632" y="5445224"/>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954603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br>
              <a:rPr lang="es-ES" sz="2200" b="1" dirty="0" smtClean="0">
                <a:solidFill>
                  <a:srgbClr val="FF0000"/>
                </a:solidFill>
              </a:rPr>
            </a:br>
            <a:r>
              <a:rPr lang="nl-BE" sz="2400" b="1" dirty="0"/>
              <a:t>Schouder     </a:t>
            </a:r>
            <a:r>
              <a:rPr lang="en-US" sz="2400" b="1" dirty="0" err="1"/>
              <a:t>Epaules</a:t>
            </a:r>
            <a:r>
              <a:rPr lang="en-US" sz="2400" b="1" dirty="0"/>
              <a:t>     </a:t>
            </a:r>
            <a:r>
              <a:rPr lang="es-ES" sz="2400" b="1" dirty="0"/>
              <a:t>Hombro</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Krachtig gespierd en </a:t>
            </a:r>
            <a:r>
              <a:rPr lang="nl-BE" dirty="0" err="1"/>
              <a:t>schuinsaflopend</a:t>
            </a:r>
            <a:r>
              <a:rPr lang="nl-BE" dirty="0"/>
              <a:t>.</a:t>
            </a:r>
          </a:p>
          <a:p>
            <a:r>
              <a:rPr lang="nl-BE" dirty="0" err="1"/>
              <a:t>Musclées</a:t>
            </a:r>
            <a:r>
              <a:rPr lang="nl-BE" dirty="0"/>
              <a:t> et </a:t>
            </a:r>
            <a:r>
              <a:rPr lang="nl-BE" dirty="0" err="1"/>
              <a:t>fortes</a:t>
            </a:r>
            <a:r>
              <a:rPr lang="nl-BE" dirty="0"/>
              <a:t>, </a:t>
            </a:r>
            <a:r>
              <a:rPr lang="nl-BE" dirty="0" err="1"/>
              <a:t>légèrement</a:t>
            </a:r>
            <a:r>
              <a:rPr lang="nl-BE" dirty="0"/>
              <a:t> </a:t>
            </a:r>
            <a:r>
              <a:rPr lang="nl-BE" dirty="0" err="1"/>
              <a:t>obliques</a:t>
            </a:r>
            <a:r>
              <a:rPr lang="nl-BE" dirty="0"/>
              <a:t>.</a:t>
            </a:r>
          </a:p>
          <a:p>
            <a:r>
              <a:rPr lang="es-ES" dirty="0"/>
              <a:t>Musculoso, fuerte, ligeramente oblicuo.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54332589"/>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41305431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r>
              <a:rPr lang="es-ES" sz="2200" b="1" dirty="0" smtClean="0"/>
              <a:t/>
            </a:r>
            <a:br>
              <a:rPr lang="es-ES" sz="2200" b="1" dirty="0" smtClean="0"/>
            </a:br>
            <a:r>
              <a:rPr lang="nl-BE" sz="2400" b="1" dirty="0" smtClean="0"/>
              <a:t>Bovenarm     </a:t>
            </a:r>
            <a:r>
              <a:rPr lang="en-US" sz="2400" b="1" dirty="0"/>
              <a:t>Bras     </a:t>
            </a:r>
            <a:r>
              <a:rPr lang="es-ES" sz="2400" b="1" dirty="0"/>
              <a:t>Brazo</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Stevig en gespierd met aan elkaar evenwijdig lopende ellebogen, welke goed aangesloten moeten liggen, noch te los, noch te vast.</a:t>
            </a:r>
          </a:p>
          <a:p>
            <a:r>
              <a:rPr lang="en-US" dirty="0"/>
              <a:t>Forts et </a:t>
            </a:r>
            <a:r>
              <a:rPr lang="en-US" dirty="0" err="1"/>
              <a:t>musclés</a:t>
            </a:r>
            <a:r>
              <a:rPr lang="en-US" dirty="0"/>
              <a:t> avec des </a:t>
            </a:r>
            <a:r>
              <a:rPr lang="en-US" dirty="0" err="1"/>
              <a:t>coudes</a:t>
            </a:r>
            <a:r>
              <a:rPr lang="en-US" dirty="0"/>
              <a:t> </a:t>
            </a:r>
            <a:r>
              <a:rPr lang="en-US" dirty="0" err="1"/>
              <a:t>parallèles</a:t>
            </a:r>
            <a:r>
              <a:rPr lang="en-US" dirty="0"/>
              <a:t>, </a:t>
            </a:r>
            <a:r>
              <a:rPr lang="en-US" dirty="0" err="1"/>
              <a:t>ni</a:t>
            </a:r>
            <a:r>
              <a:rPr lang="en-US" dirty="0"/>
              <a:t> </a:t>
            </a:r>
            <a:r>
              <a:rPr lang="en-US" dirty="0" err="1"/>
              <a:t>serrés</a:t>
            </a:r>
            <a:r>
              <a:rPr lang="en-US" dirty="0"/>
              <a:t> </a:t>
            </a:r>
            <a:r>
              <a:rPr lang="en-US" dirty="0" err="1"/>
              <a:t>ni</a:t>
            </a:r>
            <a:r>
              <a:rPr lang="en-US" dirty="0"/>
              <a:t> </a:t>
            </a:r>
            <a:r>
              <a:rPr lang="en-US" dirty="0" err="1"/>
              <a:t>ouverts</a:t>
            </a:r>
            <a:r>
              <a:rPr lang="en-US" dirty="0"/>
              <a:t>, </a:t>
            </a:r>
            <a:r>
              <a:rPr lang="en-US" dirty="0" err="1"/>
              <a:t>bien</a:t>
            </a:r>
            <a:r>
              <a:rPr lang="en-US" dirty="0"/>
              <a:t> au corps. </a:t>
            </a:r>
            <a:endParaRPr lang="nl-BE" dirty="0"/>
          </a:p>
          <a:p>
            <a:r>
              <a:rPr lang="en-US" dirty="0"/>
              <a:t>F</a:t>
            </a:r>
            <a:r>
              <a:rPr lang="es-ES" dirty="0"/>
              <a:t>uerte, musculoso con codos paralelos, ni girados hacia fuera ni hacia dentro, cercanos al cuerpo.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35718788"/>
              </p:ext>
            </p:extLst>
          </p:nvPr>
        </p:nvGraphicFramePr>
        <p:xfrm>
          <a:off x="2627784" y="5517232"/>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283029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r>
              <a:rPr lang="es-ES" sz="2200" b="1" dirty="0" smtClean="0"/>
              <a:t/>
            </a:r>
            <a:br>
              <a:rPr lang="es-ES" sz="2200" b="1" dirty="0" smtClean="0"/>
            </a:br>
            <a:r>
              <a:rPr lang="nl-BE" sz="2400" b="1" dirty="0"/>
              <a:t>Bovenarm     </a:t>
            </a:r>
            <a:r>
              <a:rPr lang="en-US" sz="2400" b="1" dirty="0"/>
              <a:t>Bras     </a:t>
            </a:r>
            <a:r>
              <a:rPr lang="es-ES" sz="2400" b="1" dirty="0"/>
              <a:t>Brazo</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hoek die het schouderblad met de bovenarm maakt is ongeveer 110°.</a:t>
            </a:r>
          </a:p>
          <a:p>
            <a:r>
              <a:rPr lang="en-US" dirty="0"/>
              <a:t>Angle </a:t>
            </a:r>
            <a:r>
              <a:rPr lang="en-US" dirty="0" err="1"/>
              <a:t>scapulo-huméral</a:t>
            </a:r>
            <a:r>
              <a:rPr lang="en-US" dirty="0"/>
              <a:t> : De 110° environ.</a:t>
            </a:r>
            <a:endParaRPr lang="nl-BE" dirty="0"/>
          </a:p>
          <a:p>
            <a:r>
              <a:rPr lang="es-ES" dirty="0"/>
              <a:t>Ángulo escapulo-humeral: de unos 110°.</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889340787"/>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9488010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r>
              <a:rPr lang="es-ES" sz="2200" b="1" dirty="0" smtClean="0"/>
              <a:t/>
            </a:r>
            <a:br>
              <a:rPr lang="es-ES" sz="2200" b="1" dirty="0" smtClean="0"/>
            </a:br>
            <a:r>
              <a:rPr lang="nl-BE" sz="2400" b="1" dirty="0"/>
              <a:t>Onderarm     </a:t>
            </a:r>
            <a:r>
              <a:rPr lang="en-US" sz="2400" b="1" dirty="0"/>
              <a:t>Avant-bras     </a:t>
            </a:r>
            <a:r>
              <a:rPr lang="es-ES" sz="2400" b="1" dirty="0"/>
              <a:t>Antebrazo</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Recht en stevig.</a:t>
            </a:r>
          </a:p>
          <a:p>
            <a:r>
              <a:rPr lang="nl-BE" dirty="0" err="1"/>
              <a:t>Vertical</a:t>
            </a:r>
            <a:r>
              <a:rPr lang="nl-BE" dirty="0"/>
              <a:t>, fort, </a:t>
            </a:r>
            <a:r>
              <a:rPr lang="nl-BE" dirty="0" err="1"/>
              <a:t>bien</a:t>
            </a:r>
            <a:r>
              <a:rPr lang="nl-BE" dirty="0"/>
              <a:t> </a:t>
            </a:r>
            <a:r>
              <a:rPr lang="nl-BE" dirty="0" err="1"/>
              <a:t>disposé</a:t>
            </a:r>
            <a:r>
              <a:rPr lang="nl-BE" dirty="0"/>
              <a:t> pour </a:t>
            </a:r>
            <a:r>
              <a:rPr lang="nl-BE" dirty="0" err="1"/>
              <a:t>le</a:t>
            </a:r>
            <a:r>
              <a:rPr lang="nl-BE" dirty="0"/>
              <a:t> </a:t>
            </a:r>
            <a:r>
              <a:rPr lang="nl-BE" dirty="0" err="1"/>
              <a:t>travail</a:t>
            </a:r>
            <a:r>
              <a:rPr lang="nl-BE" dirty="0"/>
              <a:t>. </a:t>
            </a:r>
          </a:p>
          <a:p>
            <a:r>
              <a:rPr lang="es-ES" dirty="0"/>
              <a:t>Vertical, fuerte, adecuado para el trabajo.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831690019"/>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719444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r>
              <a:rPr lang="es-ES" sz="2200" b="1" dirty="0" smtClean="0"/>
              <a:t/>
            </a:r>
            <a:br>
              <a:rPr lang="es-ES" sz="2200" b="1" dirty="0" smtClean="0"/>
            </a:br>
            <a:r>
              <a:rPr lang="nl-BE" sz="2400" b="1" dirty="0"/>
              <a:t>Onderarm     </a:t>
            </a:r>
            <a:r>
              <a:rPr lang="en-US" sz="2400" b="1" dirty="0"/>
              <a:t>Avant-bras     </a:t>
            </a:r>
            <a:r>
              <a:rPr lang="es-ES" sz="2400" b="1" dirty="0"/>
              <a:t>Antebrazo</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hoek van onder- en bovenarm is ongeveer 135°.</a:t>
            </a:r>
          </a:p>
          <a:p>
            <a:r>
              <a:rPr lang="en-US" dirty="0"/>
              <a:t>Angle </a:t>
            </a:r>
            <a:r>
              <a:rPr lang="en-US" dirty="0" err="1"/>
              <a:t>huméro</a:t>
            </a:r>
            <a:r>
              <a:rPr lang="en-US" dirty="0"/>
              <a:t>-radial : de 135° environ.</a:t>
            </a:r>
            <a:endParaRPr lang="nl-BE" dirty="0"/>
          </a:p>
          <a:p>
            <a:r>
              <a:rPr lang="es-ES" dirty="0"/>
              <a:t>Angulo humero-radial: de unos 135°.</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339635570"/>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1787765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r>
              <a:rPr lang="es-ES" sz="2200" b="1" dirty="0" smtClean="0"/>
              <a:t/>
            </a:r>
            <a:br>
              <a:rPr lang="es-ES" sz="2200" b="1" dirty="0" smtClean="0"/>
            </a:br>
            <a:r>
              <a:rPr lang="nl-BE" sz="2400" b="1" dirty="0"/>
              <a:t>Onderarm     </a:t>
            </a:r>
            <a:r>
              <a:rPr lang="en-US" sz="2400" b="1" dirty="0"/>
              <a:t>Avant-bras     </a:t>
            </a:r>
            <a:r>
              <a:rPr lang="es-ES" sz="2400" b="1" dirty="0"/>
              <a:t>Antebrazo</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handwortel ligt in het verlengde van de onderarm. De lengte ervan is korter dan de onderarm.</a:t>
            </a:r>
          </a:p>
          <a:p>
            <a:r>
              <a:rPr lang="en-US" dirty="0"/>
              <a:t>Carpe et </a:t>
            </a:r>
            <a:r>
              <a:rPr lang="en-US" dirty="0" err="1"/>
              <a:t>metacarpe</a:t>
            </a:r>
            <a:r>
              <a:rPr lang="en-US" dirty="0"/>
              <a:t> : </a:t>
            </a:r>
            <a:r>
              <a:rPr lang="en-US" dirty="0" err="1"/>
              <a:t>suivant</a:t>
            </a:r>
            <a:r>
              <a:rPr lang="en-US" dirty="0"/>
              <a:t> la </a:t>
            </a:r>
            <a:r>
              <a:rPr lang="en-US" dirty="0" err="1"/>
              <a:t>même</a:t>
            </a:r>
            <a:r>
              <a:rPr lang="en-US" dirty="0"/>
              <a:t> </a:t>
            </a:r>
            <a:r>
              <a:rPr lang="en-US" dirty="0" err="1"/>
              <a:t>verticalité</a:t>
            </a:r>
            <a:r>
              <a:rPr lang="en-US" dirty="0"/>
              <a:t> </a:t>
            </a:r>
            <a:r>
              <a:rPr lang="en-US" dirty="0" err="1"/>
              <a:t>que</a:t>
            </a:r>
            <a:r>
              <a:rPr lang="en-US" dirty="0"/>
              <a:t> </a:t>
            </a:r>
            <a:r>
              <a:rPr lang="en-US" dirty="0" err="1"/>
              <a:t>l'avant</a:t>
            </a:r>
            <a:r>
              <a:rPr lang="en-US" dirty="0"/>
              <a:t>-bras, </a:t>
            </a:r>
            <a:r>
              <a:rPr lang="en-US" dirty="0" err="1"/>
              <a:t>plutôt</a:t>
            </a:r>
            <a:r>
              <a:rPr lang="en-US" dirty="0"/>
              <a:t> courts.</a:t>
            </a:r>
            <a:endParaRPr lang="nl-BE" dirty="0"/>
          </a:p>
          <a:p>
            <a:r>
              <a:rPr lang="es-ES" dirty="0"/>
              <a:t>Carpo y metacarpo siguen la misma vertical que el antebrazo, bastante cortos.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635727975"/>
              </p:ext>
            </p:extLst>
          </p:nvPr>
        </p:nvGraphicFramePr>
        <p:xfrm>
          <a:off x="1259632" y="5373216"/>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8404523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r>
              <a:rPr lang="es-ES" sz="2200" b="1" dirty="0" smtClean="0"/>
              <a:t/>
            </a:r>
            <a:br>
              <a:rPr lang="es-ES" sz="2200" b="1" dirty="0" smtClean="0"/>
            </a:br>
            <a:r>
              <a:rPr lang="nl-BE" sz="2400" b="1" dirty="0"/>
              <a:t>Voeten     </a:t>
            </a:r>
            <a:r>
              <a:rPr lang="en-US" sz="2400" b="1" dirty="0" err="1"/>
              <a:t>Pieds</a:t>
            </a:r>
            <a:r>
              <a:rPr lang="en-US" sz="2400" b="1" dirty="0"/>
              <a:t>     </a:t>
            </a:r>
            <a:r>
              <a:rPr lang="es-ES" sz="2400" b="1" dirty="0"/>
              <a:t>Pies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Ovaal met harde zwarte zolen.</a:t>
            </a:r>
          </a:p>
          <a:p>
            <a:r>
              <a:rPr lang="en-US" dirty="0" err="1"/>
              <a:t>Ovales</a:t>
            </a:r>
            <a:r>
              <a:rPr lang="en-US" dirty="0"/>
              <a:t>, </a:t>
            </a:r>
            <a:r>
              <a:rPr lang="en-US" dirty="0" err="1"/>
              <a:t>coussinets</a:t>
            </a:r>
            <a:r>
              <a:rPr lang="en-US" dirty="0"/>
              <a:t> noirs et </a:t>
            </a:r>
            <a:r>
              <a:rPr lang="en-US" dirty="0" err="1"/>
              <a:t>durs</a:t>
            </a:r>
            <a:r>
              <a:rPr lang="en-US" dirty="0"/>
              <a:t>. </a:t>
            </a:r>
            <a:endParaRPr lang="nl-BE" dirty="0"/>
          </a:p>
          <a:p>
            <a:r>
              <a:rPr lang="es-ES" dirty="0"/>
              <a:t>Ovales, almohadillas negras y duras.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10293880"/>
              </p:ext>
            </p:extLst>
          </p:nvPr>
        </p:nvGraphicFramePr>
        <p:xfrm>
          <a:off x="611560" y="3933056"/>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19</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18</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1</a:t>
                      </a:r>
                      <a:endParaRPr lang="nl-BE" dirty="0"/>
                    </a:p>
                  </a:txBody>
                  <a:tcPr/>
                </a:tc>
              </a:tr>
            </a:tbl>
          </a:graphicData>
        </a:graphic>
      </p:graphicFrame>
      <p:sp>
        <p:nvSpPr>
          <p:cNvPr id="6" name="Tekstvak 5"/>
          <p:cNvSpPr txBox="1"/>
          <p:nvPr/>
        </p:nvSpPr>
        <p:spPr>
          <a:xfrm>
            <a:off x="693094" y="5661248"/>
            <a:ext cx="7119266" cy="738664"/>
          </a:xfrm>
          <a:prstGeom prst="rect">
            <a:avLst/>
          </a:prstGeom>
          <a:noFill/>
        </p:spPr>
        <p:txBody>
          <a:bodyPr wrap="square" rtlCol="0">
            <a:spAutoFit/>
          </a:bodyPr>
          <a:lstStyle/>
          <a:p>
            <a:r>
              <a:rPr lang="nl-BE" sz="1400" dirty="0" smtClean="0"/>
              <a:t>de slechte score van sommige honden kan veroorzaakt zijn door de ondergrond</a:t>
            </a:r>
          </a:p>
          <a:p>
            <a:r>
              <a:rPr lang="nl-BE" sz="1400" dirty="0" err="1" smtClean="0"/>
              <a:t>le</a:t>
            </a:r>
            <a:r>
              <a:rPr lang="nl-BE" sz="1400" dirty="0" smtClean="0"/>
              <a:t> </a:t>
            </a:r>
            <a:r>
              <a:rPr lang="nl-BE" sz="1400" dirty="0" err="1" smtClean="0"/>
              <a:t>mauvais</a:t>
            </a:r>
            <a:r>
              <a:rPr lang="nl-BE" sz="1400" dirty="0" smtClean="0"/>
              <a:t> </a:t>
            </a:r>
            <a:r>
              <a:rPr lang="nl-BE" sz="1400" dirty="0" err="1" smtClean="0"/>
              <a:t>résultat</a:t>
            </a:r>
            <a:r>
              <a:rPr lang="nl-BE" sz="1400" dirty="0" smtClean="0"/>
              <a:t> de </a:t>
            </a:r>
            <a:r>
              <a:rPr lang="nl-BE" sz="1400" dirty="0" err="1" smtClean="0"/>
              <a:t>quelques</a:t>
            </a:r>
            <a:r>
              <a:rPr lang="nl-BE" sz="1400" dirty="0" smtClean="0"/>
              <a:t> </a:t>
            </a:r>
            <a:r>
              <a:rPr lang="nl-BE" sz="1400" dirty="0" err="1" smtClean="0"/>
              <a:t>chiens</a:t>
            </a:r>
            <a:r>
              <a:rPr lang="nl-BE" sz="1400" dirty="0" smtClean="0"/>
              <a:t> peut </a:t>
            </a:r>
            <a:r>
              <a:rPr lang="nl-BE" sz="1400" dirty="0" err="1" smtClean="0"/>
              <a:t>être</a:t>
            </a:r>
            <a:r>
              <a:rPr lang="nl-BE" sz="1400" dirty="0" smtClean="0"/>
              <a:t> </a:t>
            </a:r>
            <a:r>
              <a:rPr lang="nl-BE" sz="1400" dirty="0" err="1" smtClean="0"/>
              <a:t>causé</a:t>
            </a:r>
            <a:r>
              <a:rPr lang="nl-BE" sz="1400" dirty="0" smtClean="0"/>
              <a:t> par </a:t>
            </a:r>
            <a:r>
              <a:rPr lang="nl-BE" sz="1400" dirty="0" err="1" smtClean="0"/>
              <a:t>le</a:t>
            </a:r>
            <a:r>
              <a:rPr lang="nl-BE" sz="1400" dirty="0" smtClean="0"/>
              <a:t> </a:t>
            </a:r>
            <a:r>
              <a:rPr lang="nl-BE" sz="1400" dirty="0" err="1" smtClean="0"/>
              <a:t>terrain</a:t>
            </a:r>
            <a:endParaRPr lang="nl-BE" sz="1400" dirty="0" smtClean="0"/>
          </a:p>
          <a:p>
            <a:r>
              <a:rPr lang="nl-BE" sz="1400" dirty="0" smtClean="0"/>
              <a:t>la mala </a:t>
            </a:r>
            <a:r>
              <a:rPr lang="nl-BE" sz="1400" dirty="0" err="1" smtClean="0"/>
              <a:t>puntuación</a:t>
            </a:r>
            <a:r>
              <a:rPr lang="nl-BE" sz="1400" dirty="0" smtClean="0"/>
              <a:t> de </a:t>
            </a:r>
            <a:r>
              <a:rPr lang="nl-BE" sz="1400" dirty="0" err="1" smtClean="0"/>
              <a:t>algunos</a:t>
            </a:r>
            <a:r>
              <a:rPr lang="nl-BE" sz="1400" dirty="0" smtClean="0"/>
              <a:t> </a:t>
            </a:r>
            <a:r>
              <a:rPr lang="nl-BE" sz="1400" dirty="0" err="1" smtClean="0"/>
              <a:t>perros</a:t>
            </a:r>
            <a:r>
              <a:rPr lang="nl-BE" sz="1400" dirty="0" smtClean="0"/>
              <a:t> </a:t>
            </a:r>
            <a:r>
              <a:rPr lang="nl-BE" sz="1400" dirty="0" err="1" smtClean="0"/>
              <a:t>podria</a:t>
            </a:r>
            <a:r>
              <a:rPr lang="nl-BE" sz="1400" dirty="0" smtClean="0"/>
              <a:t> </a:t>
            </a:r>
            <a:r>
              <a:rPr lang="nl-BE" sz="1400" dirty="0" err="1" smtClean="0"/>
              <a:t>ser</a:t>
            </a:r>
            <a:r>
              <a:rPr lang="nl-BE" sz="1400" dirty="0" smtClean="0"/>
              <a:t> por la </a:t>
            </a:r>
            <a:r>
              <a:rPr lang="nl-BE" sz="1400" dirty="0" err="1" smtClean="0"/>
              <a:t>hierba</a:t>
            </a:r>
            <a:endParaRPr lang="nl-BE" sz="1400" dirty="0"/>
          </a:p>
        </p:txBody>
      </p:sp>
    </p:spTree>
    <p:extLst>
      <p:ext uri="{BB962C8B-B14F-4D97-AF65-F5344CB8AC3E}">
        <p14:creationId xmlns:p14="http://schemas.microsoft.com/office/powerpoint/2010/main" val="2706730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Algemene verschijning en karakter</a:t>
            </a:r>
            <a:r>
              <a:rPr lang="nl-BE" sz="2800" dirty="0">
                <a:solidFill>
                  <a:srgbClr val="FF0000"/>
                </a:solidFill>
              </a:rPr>
              <a:t/>
            </a:r>
            <a:br>
              <a:rPr lang="nl-BE" sz="2800" dirty="0">
                <a:solidFill>
                  <a:srgbClr val="FF0000"/>
                </a:solidFill>
              </a:rPr>
            </a:br>
            <a:r>
              <a:rPr lang="nl-BE" sz="2800" b="1" dirty="0">
                <a:solidFill>
                  <a:srgbClr val="FF0000"/>
                </a:solidFill>
              </a:rPr>
              <a:t>Aspect </a:t>
            </a:r>
            <a:r>
              <a:rPr lang="nl-BE" sz="2800" b="1" dirty="0" err="1">
                <a:solidFill>
                  <a:srgbClr val="FF0000"/>
                </a:solidFill>
              </a:rPr>
              <a:t>général</a:t>
            </a:r>
            <a:r>
              <a:rPr lang="nl-BE" sz="2800" b="1" dirty="0">
                <a:solidFill>
                  <a:srgbClr val="FF0000"/>
                </a:solidFill>
              </a:rPr>
              <a:t> et </a:t>
            </a:r>
            <a:r>
              <a:rPr lang="nl-BE" sz="2800" b="1" dirty="0" err="1">
                <a:solidFill>
                  <a:srgbClr val="FF0000"/>
                </a:solidFill>
              </a:rPr>
              <a:t>caractère</a:t>
            </a:r>
            <a:r>
              <a:rPr lang="nl-BE" sz="2800" b="1" dirty="0">
                <a:solidFill>
                  <a:srgbClr val="FF0000"/>
                </a:solidFill>
              </a:rPr>
              <a:t> </a:t>
            </a:r>
            <a:r>
              <a:rPr lang="nl-BE" sz="2800" dirty="0">
                <a:solidFill>
                  <a:srgbClr val="FF0000"/>
                </a:solidFill>
              </a:rPr>
              <a:t/>
            </a:r>
            <a:br>
              <a:rPr lang="nl-BE" sz="2800" dirty="0">
                <a:solidFill>
                  <a:srgbClr val="FF0000"/>
                </a:solidFill>
              </a:rPr>
            </a:br>
            <a:r>
              <a:rPr lang="es-ES" sz="2800" b="1" dirty="0">
                <a:solidFill>
                  <a:srgbClr val="FF0000"/>
                </a:solidFill>
              </a:rPr>
              <a:t>Apariencia y carácter general</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Iets langer dan hoog, ongeveer in verhouding 9:8.</a:t>
            </a:r>
          </a:p>
          <a:p>
            <a:r>
              <a:rPr lang="en-US" dirty="0" err="1"/>
              <a:t>Légèrement</a:t>
            </a:r>
            <a:r>
              <a:rPr lang="en-US" dirty="0"/>
              <a:t> plus long </a:t>
            </a:r>
            <a:r>
              <a:rPr lang="en-US" dirty="0" err="1"/>
              <a:t>que</a:t>
            </a:r>
            <a:r>
              <a:rPr lang="en-US" dirty="0"/>
              <a:t> haut, </a:t>
            </a:r>
            <a:r>
              <a:rPr lang="en-US" dirty="0" err="1"/>
              <a:t>approximativement</a:t>
            </a:r>
            <a:r>
              <a:rPr lang="en-US" dirty="0"/>
              <a:t> </a:t>
            </a:r>
            <a:r>
              <a:rPr lang="en-US" dirty="0" err="1"/>
              <a:t>dans</a:t>
            </a:r>
            <a:r>
              <a:rPr lang="en-US" dirty="0"/>
              <a:t> la proportion de 9 à 8.</a:t>
            </a:r>
            <a:endParaRPr lang="nl-BE" dirty="0"/>
          </a:p>
          <a:p>
            <a:r>
              <a:rPr lang="en-US" dirty="0"/>
              <a:t>L</a:t>
            </a:r>
            <a:r>
              <a:rPr lang="es-ES" dirty="0"/>
              <a:t>igeramente más largo que alto, aproximadamente en una proporción de 9 a 8.</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150459408"/>
              </p:ext>
            </p:extLst>
          </p:nvPr>
        </p:nvGraphicFramePr>
        <p:xfrm>
          <a:off x="1259632" y="558924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25</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13</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6945321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br>
              <a:rPr lang="es-ES" sz="2200" b="1" dirty="0" smtClean="0">
                <a:solidFill>
                  <a:srgbClr val="FF0000"/>
                </a:solidFill>
              </a:rPr>
            </a:br>
            <a:r>
              <a:rPr lang="nl-BE" sz="2400" b="1" dirty="0"/>
              <a:t>Voeten     </a:t>
            </a:r>
            <a:r>
              <a:rPr lang="en-US" sz="2400" b="1" dirty="0" err="1"/>
              <a:t>Pieds</a:t>
            </a:r>
            <a:r>
              <a:rPr lang="en-US" sz="2400" b="1" dirty="0"/>
              <a:t>     </a:t>
            </a:r>
            <a:r>
              <a:rPr lang="es-ES" sz="2400" b="1" dirty="0"/>
              <a:t>Pies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huid tussen de tenen goed zichtbaar en bedekt met veel haar.</a:t>
            </a:r>
          </a:p>
          <a:p>
            <a:r>
              <a:rPr lang="nl-BE" dirty="0" err="1"/>
              <a:t>Membranes</a:t>
            </a:r>
            <a:r>
              <a:rPr lang="nl-BE" dirty="0"/>
              <a:t> </a:t>
            </a:r>
            <a:r>
              <a:rPr lang="nl-BE" dirty="0" err="1"/>
              <a:t>interdigitales</a:t>
            </a:r>
            <a:r>
              <a:rPr lang="nl-BE" dirty="0"/>
              <a:t> </a:t>
            </a:r>
            <a:r>
              <a:rPr lang="nl-BE" dirty="0" err="1"/>
              <a:t>bien</a:t>
            </a:r>
            <a:r>
              <a:rPr lang="nl-BE" dirty="0"/>
              <a:t> </a:t>
            </a:r>
            <a:r>
              <a:rPr lang="nl-BE" dirty="0" err="1"/>
              <a:t>nettes</a:t>
            </a:r>
            <a:r>
              <a:rPr lang="nl-BE" dirty="0"/>
              <a:t> et </a:t>
            </a:r>
            <a:r>
              <a:rPr lang="nl-BE" dirty="0" err="1"/>
              <a:t>couvertes</a:t>
            </a:r>
            <a:r>
              <a:rPr lang="nl-BE" dirty="0"/>
              <a:t> de </a:t>
            </a:r>
            <a:r>
              <a:rPr lang="nl-BE" dirty="0" err="1"/>
              <a:t>beaucoup</a:t>
            </a:r>
            <a:r>
              <a:rPr lang="nl-BE" dirty="0"/>
              <a:t> de </a:t>
            </a:r>
            <a:r>
              <a:rPr lang="nl-BE" dirty="0" err="1"/>
              <a:t>poils</a:t>
            </a:r>
            <a:r>
              <a:rPr lang="nl-BE" dirty="0"/>
              <a:t>.</a:t>
            </a:r>
          </a:p>
          <a:p>
            <a:r>
              <a:rPr lang="es-ES" dirty="0"/>
              <a:t>Membranas interdigitales manifiestas y bien cubiertas de pelo.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501237684"/>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1</a:t>
                      </a:r>
                      <a:endParaRPr lang="nl-BE" dirty="0"/>
                    </a:p>
                  </a:txBody>
                  <a:tcPr/>
                </a:tc>
              </a:tr>
            </a:tbl>
          </a:graphicData>
        </a:graphic>
      </p:graphicFrame>
    </p:spTree>
    <p:extLst>
      <p:ext uri="{BB962C8B-B14F-4D97-AF65-F5344CB8AC3E}">
        <p14:creationId xmlns:p14="http://schemas.microsoft.com/office/powerpoint/2010/main" val="34332613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200" b="1" dirty="0" smtClean="0">
                <a:solidFill>
                  <a:srgbClr val="FF0000"/>
                </a:solidFill>
              </a:rPr>
              <a:t>Voorhand     </a:t>
            </a:r>
            <a:r>
              <a:rPr lang="nl-BE" sz="2200" b="1" dirty="0" err="1" smtClean="0">
                <a:solidFill>
                  <a:srgbClr val="FF0000"/>
                </a:solidFill>
              </a:rPr>
              <a:t>Membres</a:t>
            </a:r>
            <a:r>
              <a:rPr lang="nl-BE" sz="2200" b="1" dirty="0" smtClean="0">
                <a:solidFill>
                  <a:srgbClr val="FF0000"/>
                </a:solidFill>
              </a:rPr>
              <a:t> </a:t>
            </a:r>
            <a:r>
              <a:rPr lang="nl-BE" sz="2200" b="1" dirty="0" err="1" smtClean="0">
                <a:solidFill>
                  <a:srgbClr val="FF0000"/>
                </a:solidFill>
              </a:rPr>
              <a:t>antérieurs</a:t>
            </a:r>
            <a:r>
              <a:rPr lang="nl-BE" sz="2200" b="1" dirty="0" smtClean="0">
                <a:solidFill>
                  <a:srgbClr val="FF0000"/>
                </a:solidFill>
              </a:rPr>
              <a:t>     </a:t>
            </a:r>
            <a:r>
              <a:rPr lang="es-ES" sz="2200" b="1" dirty="0" smtClean="0">
                <a:solidFill>
                  <a:srgbClr val="FF0000"/>
                </a:solidFill>
              </a:rPr>
              <a:t>Cuartos delanteros</a:t>
            </a:r>
            <a:r>
              <a:rPr lang="es-ES" sz="2200" b="1" dirty="0" smtClean="0"/>
              <a:t/>
            </a:r>
            <a:br>
              <a:rPr lang="es-ES" sz="2200" b="1" dirty="0" smtClean="0"/>
            </a:br>
            <a:r>
              <a:rPr lang="nl-BE" sz="2400" b="1" dirty="0"/>
              <a:t>Voeten     </a:t>
            </a:r>
            <a:r>
              <a:rPr lang="en-US" sz="2400" b="1" dirty="0" err="1"/>
              <a:t>Pieds</a:t>
            </a:r>
            <a:r>
              <a:rPr lang="en-US" sz="2400" b="1" dirty="0"/>
              <a:t>     </a:t>
            </a:r>
            <a:r>
              <a:rPr lang="es-ES" sz="2400" b="1" dirty="0"/>
              <a:t>Pies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Nagels zwart en sterk.</a:t>
            </a:r>
          </a:p>
          <a:p>
            <a:r>
              <a:rPr lang="nl-BE" dirty="0" err="1"/>
              <a:t>Ongles</a:t>
            </a:r>
            <a:r>
              <a:rPr lang="nl-BE" dirty="0"/>
              <a:t> </a:t>
            </a:r>
            <a:r>
              <a:rPr lang="nl-BE" dirty="0" err="1"/>
              <a:t>noirs</a:t>
            </a:r>
            <a:r>
              <a:rPr lang="nl-BE" dirty="0"/>
              <a:t> et forts.</a:t>
            </a:r>
          </a:p>
          <a:p>
            <a:r>
              <a:rPr lang="es-ES" dirty="0"/>
              <a:t>Uñas negras y fuertes.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750323977"/>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5635543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br>
              <a:rPr lang="es-ES" sz="2200" b="1" dirty="0" smtClean="0">
                <a:solidFill>
                  <a:srgbClr val="FF0000"/>
                </a:solidFill>
              </a:rPr>
            </a:br>
            <a:r>
              <a:rPr lang="nl-BE" sz="2400" b="1" dirty="0"/>
              <a:t>Uiterlijk     Aspect </a:t>
            </a:r>
            <a:r>
              <a:rPr lang="nl-BE" sz="2400" b="1" dirty="0" err="1"/>
              <a:t>général</a:t>
            </a:r>
            <a:r>
              <a:rPr lang="nl-BE" sz="2400" b="1" dirty="0"/>
              <a:t>     </a:t>
            </a:r>
            <a:r>
              <a:rPr lang="es-ES" sz="2400" b="1" dirty="0"/>
              <a:t>Apariencia general</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Sterk, gespierd en goed gehoekt. Het geheel drukt kracht en lenigheid uit.</a:t>
            </a:r>
          </a:p>
          <a:p>
            <a:r>
              <a:rPr lang="en-US" dirty="0"/>
              <a:t>Forts, </a:t>
            </a:r>
            <a:r>
              <a:rPr lang="en-US" dirty="0" err="1"/>
              <a:t>musclés</a:t>
            </a:r>
            <a:r>
              <a:rPr lang="en-US" dirty="0"/>
              <a:t>, et </a:t>
            </a:r>
            <a:r>
              <a:rPr lang="en-US" dirty="0" err="1"/>
              <a:t>bien</a:t>
            </a:r>
            <a:r>
              <a:rPr lang="en-US" dirty="0"/>
              <a:t> </a:t>
            </a:r>
            <a:r>
              <a:rPr lang="en-US" dirty="0" err="1"/>
              <a:t>d'aplomb</a:t>
            </a:r>
            <a:r>
              <a:rPr lang="en-US" dirty="0"/>
              <a:t>, </a:t>
            </a:r>
            <a:r>
              <a:rPr lang="en-US" dirty="0" err="1"/>
              <a:t>donnant</a:t>
            </a:r>
            <a:r>
              <a:rPr lang="en-US" dirty="0"/>
              <a:t> </a:t>
            </a:r>
            <a:r>
              <a:rPr lang="en-US" dirty="0" err="1"/>
              <a:t>une</a:t>
            </a:r>
            <a:r>
              <a:rPr lang="en-US" dirty="0"/>
              <a:t> impression de puissance et </a:t>
            </a:r>
            <a:r>
              <a:rPr lang="en-US" dirty="0" err="1"/>
              <a:t>d'agilité</a:t>
            </a:r>
            <a:r>
              <a:rPr lang="en-US" dirty="0"/>
              <a:t>. </a:t>
            </a:r>
            <a:endParaRPr lang="nl-BE" dirty="0"/>
          </a:p>
          <a:p>
            <a:r>
              <a:rPr lang="es-ES" dirty="0"/>
              <a:t>Fuertes, musculosos, verticales, dando impresión de potencia y agilidad.</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433230537"/>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6607552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r>
              <a:rPr lang="es-ES" sz="2200" b="1" dirty="0" smtClean="0"/>
              <a:t/>
            </a:r>
            <a:br>
              <a:rPr lang="es-ES" sz="2200" b="1" dirty="0" smtClean="0"/>
            </a:br>
            <a:r>
              <a:rPr lang="nl-BE" sz="2400" b="1" dirty="0"/>
              <a:t>Bovenbeen     </a:t>
            </a:r>
            <a:r>
              <a:rPr lang="en-US" sz="2400" b="1" dirty="0"/>
              <a:t>Cuisses     </a:t>
            </a:r>
            <a:r>
              <a:rPr lang="es-ES" sz="2400" b="1" dirty="0"/>
              <a:t>Muslos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Lang, breed en gespierd met sterke botten. </a:t>
            </a:r>
          </a:p>
          <a:p>
            <a:r>
              <a:rPr lang="en-US" dirty="0" err="1"/>
              <a:t>Longues</a:t>
            </a:r>
            <a:r>
              <a:rPr lang="en-US" dirty="0"/>
              <a:t>, larges et </a:t>
            </a:r>
            <a:r>
              <a:rPr lang="en-US" dirty="0" err="1"/>
              <a:t>musclées</a:t>
            </a:r>
            <a:r>
              <a:rPr lang="en-US" dirty="0"/>
              <a:t>, avec les </a:t>
            </a:r>
            <a:r>
              <a:rPr lang="en-US" dirty="0" err="1"/>
              <a:t>os</a:t>
            </a:r>
            <a:r>
              <a:rPr lang="en-US" dirty="0"/>
              <a:t> forts. </a:t>
            </a:r>
            <a:endParaRPr lang="nl-BE" dirty="0"/>
          </a:p>
          <a:p>
            <a:r>
              <a:rPr lang="es-ES" dirty="0"/>
              <a:t>Largos, anchos y musculosos, con huesos fuertes.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256272693"/>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0274371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r>
              <a:rPr lang="es-ES" sz="2200" b="1" dirty="0" smtClean="0"/>
              <a:t/>
            </a:r>
            <a:br>
              <a:rPr lang="es-ES" sz="2200" b="1" dirty="0" smtClean="0"/>
            </a:br>
            <a:r>
              <a:rPr lang="nl-BE" sz="2400" b="1" dirty="0"/>
              <a:t>Bovenbeen     </a:t>
            </a:r>
            <a:r>
              <a:rPr lang="en-US" sz="2400" b="1" dirty="0"/>
              <a:t>Cuisses     </a:t>
            </a:r>
            <a:r>
              <a:rPr lang="es-ES" sz="2400" b="1" dirty="0"/>
              <a:t>Muslos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hoek van het </a:t>
            </a:r>
            <a:r>
              <a:rPr lang="nl-BE" dirty="0" err="1"/>
              <a:t>kruisbeen</a:t>
            </a:r>
            <a:r>
              <a:rPr lang="nl-BE" dirty="0"/>
              <a:t> en bovenbeen is ongeveer 115°.</a:t>
            </a:r>
          </a:p>
          <a:p>
            <a:r>
              <a:rPr lang="en-US" dirty="0"/>
              <a:t>Angle </a:t>
            </a:r>
            <a:r>
              <a:rPr lang="en-US" dirty="0" err="1"/>
              <a:t>coxo-fémoral</a:t>
            </a:r>
            <a:r>
              <a:rPr lang="en-US" dirty="0"/>
              <a:t> : De 115° environ.</a:t>
            </a:r>
            <a:endParaRPr lang="nl-BE" dirty="0"/>
          </a:p>
          <a:p>
            <a:r>
              <a:rPr lang="es-ES" dirty="0"/>
              <a:t>Ángulo coxo-femoral: de unos 115°.</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910254421"/>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2985902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r>
              <a:rPr lang="es-ES" sz="2200" b="1" dirty="0" smtClean="0"/>
              <a:t/>
            </a:r>
            <a:br>
              <a:rPr lang="es-ES" sz="2200" b="1" dirty="0" smtClean="0"/>
            </a:br>
            <a:r>
              <a:rPr lang="nl-BE" sz="2400" b="1" dirty="0"/>
              <a:t>Knie     </a:t>
            </a:r>
            <a:r>
              <a:rPr lang="en-US" sz="2400" b="1" dirty="0" err="1"/>
              <a:t>Jambes</a:t>
            </a:r>
            <a:r>
              <a:rPr lang="en-US" sz="2400" b="1" dirty="0"/>
              <a:t>     </a:t>
            </a:r>
            <a:r>
              <a:rPr lang="es-ES" sz="2400" b="1" dirty="0"/>
              <a:t>Piernas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Bottig en sterk gespierd. </a:t>
            </a:r>
          </a:p>
          <a:p>
            <a:r>
              <a:rPr lang="nl-BE" dirty="0" err="1"/>
              <a:t>Avec</a:t>
            </a:r>
            <a:r>
              <a:rPr lang="nl-BE" dirty="0"/>
              <a:t> os et </a:t>
            </a:r>
            <a:r>
              <a:rPr lang="nl-BE" dirty="0" err="1"/>
              <a:t>muscles</a:t>
            </a:r>
            <a:r>
              <a:rPr lang="nl-BE" dirty="0"/>
              <a:t> forts.</a:t>
            </a:r>
          </a:p>
          <a:p>
            <a:r>
              <a:rPr lang="es-ES" dirty="0"/>
              <a:t>Huesos y músculos fuertes.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408988618"/>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3418451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r>
              <a:rPr lang="es-ES" sz="2200" b="1" dirty="0" smtClean="0"/>
              <a:t/>
            </a:r>
            <a:br>
              <a:rPr lang="es-ES" sz="2200" b="1" dirty="0" smtClean="0"/>
            </a:br>
            <a:r>
              <a:rPr lang="nl-BE" sz="2400" b="1" dirty="0"/>
              <a:t>Knie     </a:t>
            </a:r>
            <a:r>
              <a:rPr lang="en-US" sz="2400" b="1" dirty="0" err="1"/>
              <a:t>Jambes</a:t>
            </a:r>
            <a:r>
              <a:rPr lang="en-US" sz="2400" b="1" dirty="0"/>
              <a:t>     </a:t>
            </a:r>
            <a:r>
              <a:rPr lang="es-ES" sz="2400" b="1" dirty="0"/>
              <a:t>Piernas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hoek van bovenbeen en onderbeen is ongeveer 120°.</a:t>
            </a:r>
          </a:p>
          <a:p>
            <a:r>
              <a:rPr lang="en-US" dirty="0"/>
              <a:t>Angle </a:t>
            </a:r>
            <a:r>
              <a:rPr lang="en-US" dirty="0" err="1"/>
              <a:t>fémoro-tibial</a:t>
            </a:r>
            <a:r>
              <a:rPr lang="en-US" dirty="0"/>
              <a:t> : De 120° environ.</a:t>
            </a:r>
            <a:endParaRPr lang="nl-BE" dirty="0"/>
          </a:p>
          <a:p>
            <a:r>
              <a:rPr lang="es-ES" dirty="0"/>
              <a:t>Ángulo femoro-tibial: de unos 120°.</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671296586"/>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4703258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r>
              <a:rPr lang="es-ES" sz="2200" b="1" dirty="0" smtClean="0"/>
              <a:t/>
            </a:r>
            <a:br>
              <a:rPr lang="es-ES" sz="2200" b="1" dirty="0" smtClean="0"/>
            </a:br>
            <a:r>
              <a:rPr lang="nl-BE" sz="2400" b="1" dirty="0"/>
              <a:t>Spronggewricht     </a:t>
            </a:r>
            <a:r>
              <a:rPr lang="en-US" sz="2400" b="1" dirty="0" err="1"/>
              <a:t>Jarrets</a:t>
            </a:r>
            <a:r>
              <a:rPr lang="en-US" sz="2400" b="1" dirty="0"/>
              <a:t>     </a:t>
            </a:r>
            <a:r>
              <a:rPr lang="es-ES" sz="2400" b="1" dirty="0"/>
              <a:t>Corvejones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Tamelijk laag geplaatst. Evenwijdig aan elkaar lopend en duidelijk begrensd.</a:t>
            </a:r>
          </a:p>
          <a:p>
            <a:r>
              <a:rPr lang="en-US" dirty="0" err="1"/>
              <a:t>Ils</a:t>
            </a:r>
            <a:r>
              <a:rPr lang="en-US" dirty="0"/>
              <a:t> </a:t>
            </a:r>
            <a:r>
              <a:rPr lang="en-US" dirty="0" err="1"/>
              <a:t>doivent</a:t>
            </a:r>
            <a:r>
              <a:rPr lang="en-US" dirty="0"/>
              <a:t> </a:t>
            </a:r>
            <a:r>
              <a:rPr lang="en-US" dirty="0" err="1"/>
              <a:t>être</a:t>
            </a:r>
            <a:r>
              <a:rPr lang="en-US" dirty="0"/>
              <a:t> </a:t>
            </a:r>
            <a:r>
              <a:rPr lang="en-US" dirty="0" err="1"/>
              <a:t>bien</a:t>
            </a:r>
            <a:r>
              <a:rPr lang="en-US" dirty="0"/>
              <a:t> </a:t>
            </a:r>
            <a:r>
              <a:rPr lang="en-US" dirty="0" err="1"/>
              <a:t>descendus</a:t>
            </a:r>
            <a:r>
              <a:rPr lang="en-US" dirty="0"/>
              <a:t> , </a:t>
            </a:r>
            <a:r>
              <a:rPr lang="en-US" dirty="0" err="1"/>
              <a:t>parallèles</a:t>
            </a:r>
            <a:r>
              <a:rPr lang="en-US" dirty="0"/>
              <a:t> et </a:t>
            </a:r>
            <a:r>
              <a:rPr lang="en-US" dirty="0" err="1"/>
              <a:t>bien</a:t>
            </a:r>
            <a:r>
              <a:rPr lang="en-US" dirty="0"/>
              <a:t> </a:t>
            </a:r>
            <a:r>
              <a:rPr lang="en-US" dirty="0" err="1"/>
              <a:t>d'aplomb</a:t>
            </a:r>
            <a:r>
              <a:rPr lang="en-US" dirty="0"/>
              <a:t>.</a:t>
            </a:r>
            <a:endParaRPr lang="nl-BE" dirty="0"/>
          </a:p>
          <a:p>
            <a:r>
              <a:rPr lang="es-ES" dirty="0"/>
              <a:t>Deben estar bien bajados, paralelos y bien aplomados.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824381889"/>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7020101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r>
              <a:rPr lang="es-ES" sz="2200" b="1" dirty="0" smtClean="0"/>
              <a:t/>
            </a:r>
            <a:br>
              <a:rPr lang="es-ES" sz="2200" b="1" dirty="0" smtClean="0"/>
            </a:br>
            <a:r>
              <a:rPr lang="nl-BE" sz="2400" b="1" dirty="0"/>
              <a:t>Spronggewricht     </a:t>
            </a:r>
            <a:r>
              <a:rPr lang="en-US" sz="2400" b="1" dirty="0" err="1"/>
              <a:t>Jarrets</a:t>
            </a:r>
            <a:r>
              <a:rPr lang="en-US" sz="2400" b="1" dirty="0"/>
              <a:t>     </a:t>
            </a:r>
            <a:r>
              <a:rPr lang="es-ES" sz="2400" b="1" dirty="0"/>
              <a:t>Corvejones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hoek ten hoogste 140°.</a:t>
            </a:r>
          </a:p>
          <a:p>
            <a:r>
              <a:rPr lang="nl-BE" dirty="0" err="1"/>
              <a:t>Angle</a:t>
            </a:r>
            <a:r>
              <a:rPr lang="nl-BE" dirty="0"/>
              <a:t> du </a:t>
            </a:r>
            <a:r>
              <a:rPr lang="nl-BE" dirty="0" err="1"/>
              <a:t>jarret</a:t>
            </a:r>
            <a:r>
              <a:rPr lang="nl-BE" dirty="0"/>
              <a:t> : de 140° </a:t>
            </a:r>
            <a:r>
              <a:rPr lang="nl-BE" dirty="0" err="1"/>
              <a:t>environ</a:t>
            </a:r>
            <a:r>
              <a:rPr lang="nl-BE" dirty="0"/>
              <a:t>.</a:t>
            </a:r>
          </a:p>
          <a:p>
            <a:r>
              <a:rPr lang="es-ES" dirty="0"/>
              <a:t>Angulo de corvejón: unos 140°.</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49711100"/>
              </p:ext>
            </p:extLst>
          </p:nvPr>
        </p:nvGraphicFramePr>
        <p:xfrm>
          <a:off x="1259632" y="5229200"/>
          <a:ext cx="6096000" cy="148336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dirty="0" smtClean="0"/>
                        <a:t>blanco</a:t>
                      </a:r>
                      <a:endParaRPr lang="nl-BE" sz="1200" dirty="0"/>
                    </a:p>
                  </a:txBody>
                  <a:tcPr/>
                </a:tc>
                <a:tc>
                  <a:txBody>
                    <a:bodyPr/>
                    <a:lstStyle/>
                    <a:p>
                      <a:endParaRPr lang="nl-BE"/>
                    </a:p>
                  </a:txBody>
                  <a:tcPr/>
                </a:tc>
              </a:tr>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0426422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br>
              <a:rPr lang="es-ES" sz="2200" b="1" dirty="0" smtClean="0">
                <a:solidFill>
                  <a:srgbClr val="FF0000"/>
                </a:solidFill>
              </a:rPr>
            </a:br>
            <a:r>
              <a:rPr lang="nl-BE" sz="2400" b="1" dirty="0"/>
              <a:t>Middenvoet     </a:t>
            </a:r>
            <a:r>
              <a:rPr lang="en-US" sz="2400" b="1" dirty="0" err="1"/>
              <a:t>Métatarse</a:t>
            </a:r>
            <a:r>
              <a:rPr lang="en-US" sz="2400" b="1" dirty="0"/>
              <a:t>     </a:t>
            </a:r>
            <a:r>
              <a:rPr lang="es-ES" sz="2400" b="1" dirty="0"/>
              <a:t>Metatarsial</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Tamelijk kort, stevig en recht op de grond.</a:t>
            </a:r>
          </a:p>
          <a:p>
            <a:r>
              <a:rPr lang="en-US" dirty="0" err="1"/>
              <a:t>Plutôt</a:t>
            </a:r>
            <a:r>
              <a:rPr lang="en-US" dirty="0"/>
              <a:t> court, fort et vertical.</a:t>
            </a:r>
            <a:endParaRPr lang="nl-BE" dirty="0"/>
          </a:p>
          <a:p>
            <a:r>
              <a:rPr lang="es-ES" dirty="0"/>
              <a:t>Bastante corto, fuerte y vertical.</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148422125"/>
              </p:ext>
            </p:extLst>
          </p:nvPr>
        </p:nvGraphicFramePr>
        <p:xfrm>
          <a:off x="1259632" y="5229200"/>
          <a:ext cx="6096000" cy="148336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dirty="0" smtClean="0"/>
                        <a:t>blanco</a:t>
                      </a:r>
                      <a:endParaRPr lang="nl-BE" sz="1200" dirty="0"/>
                    </a:p>
                  </a:txBody>
                  <a:tcPr/>
                </a:tc>
                <a:tc>
                  <a:txBody>
                    <a:bodyPr/>
                    <a:lstStyle/>
                    <a:p>
                      <a:endParaRPr lang="nl-BE"/>
                    </a:p>
                  </a:txBody>
                  <a:tcPr/>
                </a:tc>
              </a:tr>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666446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Algemene verschijning en karakter</a:t>
            </a:r>
            <a:br>
              <a:rPr lang="nl-BE" sz="2800" b="1" dirty="0">
                <a:solidFill>
                  <a:srgbClr val="FF0000"/>
                </a:solidFill>
              </a:rPr>
            </a:br>
            <a:r>
              <a:rPr lang="nl-BE" sz="2800" b="1" dirty="0">
                <a:solidFill>
                  <a:srgbClr val="FF0000"/>
                </a:solidFill>
              </a:rPr>
              <a:t>Aspect </a:t>
            </a:r>
            <a:r>
              <a:rPr lang="nl-BE" sz="2800" b="1" dirty="0" err="1">
                <a:solidFill>
                  <a:srgbClr val="FF0000"/>
                </a:solidFill>
              </a:rPr>
              <a:t>général</a:t>
            </a:r>
            <a:r>
              <a:rPr lang="nl-BE" sz="2800" b="1" dirty="0">
                <a:solidFill>
                  <a:srgbClr val="FF0000"/>
                </a:solidFill>
              </a:rPr>
              <a:t> et </a:t>
            </a:r>
            <a:r>
              <a:rPr lang="nl-BE" sz="2800" b="1" dirty="0" err="1">
                <a:solidFill>
                  <a:srgbClr val="FF0000"/>
                </a:solidFill>
              </a:rPr>
              <a:t>caractère</a:t>
            </a:r>
            <a:r>
              <a:rPr lang="nl-BE" sz="2800" b="1" dirty="0">
                <a:solidFill>
                  <a:srgbClr val="FF0000"/>
                </a:solidFill>
              </a:rPr>
              <a:t> </a:t>
            </a:r>
            <a:br>
              <a:rPr lang="nl-BE" sz="2800" b="1" dirty="0">
                <a:solidFill>
                  <a:srgbClr val="FF0000"/>
                </a:solidFill>
              </a:rPr>
            </a:br>
            <a:r>
              <a:rPr lang="es-ES" sz="2800" b="1" dirty="0">
                <a:solidFill>
                  <a:srgbClr val="FF0000"/>
                </a:solidFill>
              </a:rPr>
              <a:t>Apariencia y carácter general</a:t>
            </a:r>
            <a:endParaRPr lang="nl-BE" sz="2800" b="1"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Reu: de testikels moeten goed ontwikkeld zijn en in de balzak hangen.</a:t>
            </a:r>
          </a:p>
          <a:p>
            <a:r>
              <a:rPr lang="nl-BE" dirty="0" err="1"/>
              <a:t>Mâle</a:t>
            </a:r>
            <a:r>
              <a:rPr lang="nl-BE" dirty="0"/>
              <a:t>: les </a:t>
            </a:r>
            <a:r>
              <a:rPr lang="nl-BE" dirty="0" err="1"/>
              <a:t>testicules</a:t>
            </a:r>
            <a:r>
              <a:rPr lang="nl-BE" dirty="0"/>
              <a:t> </a:t>
            </a:r>
            <a:r>
              <a:rPr lang="nl-BE" dirty="0" err="1"/>
              <a:t>doivent</a:t>
            </a:r>
            <a:r>
              <a:rPr lang="nl-BE" dirty="0"/>
              <a:t> </a:t>
            </a:r>
            <a:r>
              <a:rPr lang="nl-BE" dirty="0" err="1"/>
              <a:t>être</a:t>
            </a:r>
            <a:r>
              <a:rPr lang="nl-BE" dirty="0"/>
              <a:t> </a:t>
            </a:r>
            <a:r>
              <a:rPr lang="nl-BE" dirty="0" err="1"/>
              <a:t>bien</a:t>
            </a:r>
            <a:r>
              <a:rPr lang="nl-BE" dirty="0"/>
              <a:t> </a:t>
            </a:r>
            <a:r>
              <a:rPr lang="nl-BE" dirty="0" err="1"/>
              <a:t>développés</a:t>
            </a:r>
            <a:r>
              <a:rPr lang="nl-BE" dirty="0"/>
              <a:t> et </a:t>
            </a:r>
            <a:r>
              <a:rPr lang="nl-BE" dirty="0" err="1"/>
              <a:t>descendus</a:t>
            </a:r>
            <a:r>
              <a:rPr lang="nl-BE" dirty="0"/>
              <a:t> dans </a:t>
            </a:r>
            <a:r>
              <a:rPr lang="nl-BE" dirty="0" err="1"/>
              <a:t>le</a:t>
            </a:r>
            <a:r>
              <a:rPr lang="nl-BE" dirty="0"/>
              <a:t> scrotum.</a:t>
            </a:r>
          </a:p>
          <a:p>
            <a:r>
              <a:rPr lang="es-ES" dirty="0"/>
              <a:t>Machos: los machos tienen los testículos de apariencia normal en la parte </a:t>
            </a:r>
            <a:r>
              <a:rPr lang="es-ES" dirty="0" smtClean="0"/>
              <a:t>inferior </a:t>
            </a:r>
            <a:r>
              <a:rPr lang="es-ES" dirty="0"/>
              <a:t>del interior del escroto.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132315990"/>
              </p:ext>
            </p:extLst>
          </p:nvPr>
        </p:nvGraphicFramePr>
        <p:xfrm>
          <a:off x="1259632" y="5229200"/>
          <a:ext cx="6096000" cy="148336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dirty="0" smtClean="0"/>
                        <a:t>blanco</a:t>
                      </a:r>
                      <a:r>
                        <a:rPr lang="nl-BE" sz="1200" baseline="0" dirty="0" smtClean="0"/>
                        <a:t> (</a:t>
                      </a:r>
                      <a:r>
                        <a:rPr lang="nl-BE" sz="1200" dirty="0" smtClean="0"/>
                        <a:t>teven – </a:t>
                      </a:r>
                      <a:r>
                        <a:rPr lang="nl-BE" sz="1200" dirty="0" err="1" smtClean="0"/>
                        <a:t>femelles</a:t>
                      </a:r>
                      <a:r>
                        <a:rPr lang="nl-BE" sz="1200" baseline="0" dirty="0" smtClean="0"/>
                        <a:t> – </a:t>
                      </a:r>
                      <a:r>
                        <a:rPr lang="nl-BE" sz="1200" baseline="0" dirty="0" err="1" smtClean="0"/>
                        <a:t>hembras</a:t>
                      </a:r>
                      <a:r>
                        <a:rPr lang="nl-BE" sz="1200" baseline="0" dirty="0" smtClean="0"/>
                        <a:t>)</a:t>
                      </a:r>
                      <a:endParaRPr lang="nl-BE" sz="1200" dirty="0"/>
                    </a:p>
                  </a:txBody>
                  <a:tcPr/>
                </a:tc>
                <a:tc>
                  <a:txBody>
                    <a:bodyPr/>
                    <a:lstStyle/>
                    <a:p>
                      <a:r>
                        <a:rPr lang="nl-BE" dirty="0" smtClean="0"/>
                        <a:t>21</a:t>
                      </a:r>
                      <a:endParaRPr lang="nl-BE" dirty="0"/>
                    </a:p>
                  </a:txBody>
                  <a:tcPr/>
                </a:tc>
              </a:tr>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14</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1</a:t>
                      </a:r>
                      <a:endParaRPr lang="nl-BE" dirty="0"/>
                    </a:p>
                  </a:txBody>
                  <a:tcPr/>
                </a:tc>
              </a:tr>
            </a:tbl>
          </a:graphicData>
        </a:graphic>
      </p:graphicFrame>
    </p:spTree>
    <p:extLst>
      <p:ext uri="{BB962C8B-B14F-4D97-AF65-F5344CB8AC3E}">
        <p14:creationId xmlns:p14="http://schemas.microsoft.com/office/powerpoint/2010/main" val="34811815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r>
              <a:rPr lang="es-ES" sz="2200" b="1" dirty="0" smtClean="0"/>
              <a:t/>
            </a:r>
            <a:br>
              <a:rPr lang="es-ES" sz="2200" b="1" dirty="0" smtClean="0"/>
            </a:br>
            <a:r>
              <a:rPr lang="nl-BE" sz="2400" b="1" dirty="0"/>
              <a:t>Voeten     </a:t>
            </a:r>
            <a:r>
              <a:rPr lang="en-US" sz="2400" b="1" dirty="0" err="1"/>
              <a:t>Pieds</a:t>
            </a:r>
            <a:r>
              <a:rPr lang="en-US" sz="2400" b="1" dirty="0"/>
              <a:t>     </a:t>
            </a:r>
            <a:r>
              <a:rPr lang="es-ES" sz="2400" b="1" dirty="0"/>
              <a:t>Pies</a:t>
            </a:r>
            <a:endParaRPr lang="nl-BE" sz="22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Gelijk aan de voorste.</a:t>
            </a:r>
          </a:p>
          <a:p>
            <a:r>
              <a:rPr lang="nl-BE" dirty="0" err="1"/>
              <a:t>Identiques</a:t>
            </a:r>
            <a:r>
              <a:rPr lang="nl-BE" dirty="0"/>
              <a:t> </a:t>
            </a:r>
            <a:r>
              <a:rPr lang="nl-BE" dirty="0" err="1"/>
              <a:t>aux</a:t>
            </a:r>
            <a:r>
              <a:rPr lang="nl-BE" dirty="0"/>
              <a:t> </a:t>
            </a:r>
            <a:r>
              <a:rPr lang="nl-BE" dirty="0" err="1"/>
              <a:t>antérieurs</a:t>
            </a:r>
            <a:r>
              <a:rPr lang="nl-BE" dirty="0"/>
              <a:t>.</a:t>
            </a:r>
          </a:p>
          <a:p>
            <a:r>
              <a:rPr lang="es-ES" dirty="0"/>
              <a:t>Idénticos a los pies delanteros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781328996"/>
              </p:ext>
            </p:extLst>
          </p:nvPr>
        </p:nvGraphicFramePr>
        <p:xfrm>
          <a:off x="693094" y="3933056"/>
          <a:ext cx="6096000" cy="148336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dirty="0" smtClean="0"/>
                        <a:t>blanco</a:t>
                      </a:r>
                      <a:endParaRPr lang="nl-BE" sz="1200" dirty="0"/>
                    </a:p>
                  </a:txBody>
                  <a:tcPr/>
                </a:tc>
                <a:tc>
                  <a:txBody>
                    <a:bodyPr/>
                    <a:lstStyle/>
                    <a:p>
                      <a:endParaRPr lang="nl-BE"/>
                    </a:p>
                  </a:txBody>
                  <a:tcPr/>
                </a:tc>
              </a:tr>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19</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19</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
        <p:nvSpPr>
          <p:cNvPr id="6" name="Rechthoek 5"/>
          <p:cNvSpPr/>
          <p:nvPr/>
        </p:nvSpPr>
        <p:spPr>
          <a:xfrm>
            <a:off x="827584" y="5696381"/>
            <a:ext cx="6111154" cy="646331"/>
          </a:xfrm>
          <a:prstGeom prst="rect">
            <a:avLst/>
          </a:prstGeom>
        </p:spPr>
        <p:txBody>
          <a:bodyPr wrap="square">
            <a:spAutoFit/>
          </a:bodyPr>
          <a:lstStyle/>
          <a:p>
            <a:r>
              <a:rPr lang="nl-BE" sz="1200" dirty="0"/>
              <a:t>de slechte score van sommige honden kan veroorzaakt zijn door de ondergrond</a:t>
            </a:r>
          </a:p>
          <a:p>
            <a:r>
              <a:rPr lang="nl-BE" sz="1200" dirty="0" err="1"/>
              <a:t>le</a:t>
            </a:r>
            <a:r>
              <a:rPr lang="nl-BE" sz="1200" dirty="0"/>
              <a:t> </a:t>
            </a:r>
            <a:r>
              <a:rPr lang="nl-BE" sz="1200" dirty="0" err="1"/>
              <a:t>mauvais</a:t>
            </a:r>
            <a:r>
              <a:rPr lang="nl-BE" sz="1200" dirty="0"/>
              <a:t> </a:t>
            </a:r>
            <a:r>
              <a:rPr lang="nl-BE" sz="1200" dirty="0" err="1"/>
              <a:t>résultat</a:t>
            </a:r>
            <a:r>
              <a:rPr lang="nl-BE" sz="1200" dirty="0"/>
              <a:t> de </a:t>
            </a:r>
            <a:r>
              <a:rPr lang="nl-BE" sz="1200" dirty="0" err="1"/>
              <a:t>quelques</a:t>
            </a:r>
            <a:r>
              <a:rPr lang="nl-BE" sz="1200" dirty="0"/>
              <a:t> </a:t>
            </a:r>
            <a:r>
              <a:rPr lang="nl-BE" sz="1200" dirty="0" err="1"/>
              <a:t>chiens</a:t>
            </a:r>
            <a:r>
              <a:rPr lang="nl-BE" sz="1200" dirty="0"/>
              <a:t> peut </a:t>
            </a:r>
            <a:r>
              <a:rPr lang="nl-BE" sz="1200" dirty="0" err="1"/>
              <a:t>être</a:t>
            </a:r>
            <a:r>
              <a:rPr lang="nl-BE" sz="1200" dirty="0"/>
              <a:t> </a:t>
            </a:r>
            <a:r>
              <a:rPr lang="nl-BE" sz="1200" dirty="0" err="1"/>
              <a:t>causé</a:t>
            </a:r>
            <a:r>
              <a:rPr lang="nl-BE" sz="1200" dirty="0"/>
              <a:t> par </a:t>
            </a:r>
            <a:r>
              <a:rPr lang="nl-BE" sz="1200" dirty="0" err="1"/>
              <a:t>le</a:t>
            </a:r>
            <a:r>
              <a:rPr lang="nl-BE" sz="1200" dirty="0"/>
              <a:t> </a:t>
            </a:r>
            <a:r>
              <a:rPr lang="nl-BE" sz="1200" dirty="0" err="1"/>
              <a:t>terrain</a:t>
            </a:r>
            <a:endParaRPr lang="nl-BE" sz="1200" dirty="0"/>
          </a:p>
          <a:p>
            <a:r>
              <a:rPr lang="nl-BE" sz="1200" dirty="0"/>
              <a:t>la mala </a:t>
            </a:r>
            <a:r>
              <a:rPr lang="nl-BE" sz="1200" dirty="0" err="1"/>
              <a:t>puntuación</a:t>
            </a:r>
            <a:r>
              <a:rPr lang="nl-BE" sz="1200" dirty="0"/>
              <a:t> de </a:t>
            </a:r>
            <a:r>
              <a:rPr lang="nl-BE" sz="1200" dirty="0" err="1"/>
              <a:t>algunos</a:t>
            </a:r>
            <a:r>
              <a:rPr lang="nl-BE" sz="1200" dirty="0"/>
              <a:t> </a:t>
            </a:r>
            <a:r>
              <a:rPr lang="nl-BE" sz="1200" dirty="0" err="1"/>
              <a:t>perros</a:t>
            </a:r>
            <a:r>
              <a:rPr lang="nl-BE" sz="1200" dirty="0"/>
              <a:t> </a:t>
            </a:r>
            <a:r>
              <a:rPr lang="nl-BE" sz="1200" dirty="0" err="1"/>
              <a:t>podria</a:t>
            </a:r>
            <a:r>
              <a:rPr lang="nl-BE" sz="1200" dirty="0"/>
              <a:t> </a:t>
            </a:r>
            <a:r>
              <a:rPr lang="nl-BE" sz="1200" dirty="0" err="1"/>
              <a:t>ser</a:t>
            </a:r>
            <a:r>
              <a:rPr lang="nl-BE" sz="1200" dirty="0"/>
              <a:t> por la </a:t>
            </a:r>
            <a:r>
              <a:rPr lang="nl-BE" sz="1200" dirty="0" err="1"/>
              <a:t>hierba</a:t>
            </a:r>
            <a:endParaRPr lang="nl-BE" sz="1200" dirty="0"/>
          </a:p>
        </p:txBody>
      </p:sp>
    </p:spTree>
    <p:extLst>
      <p:ext uri="{BB962C8B-B14F-4D97-AF65-F5344CB8AC3E}">
        <p14:creationId xmlns:p14="http://schemas.microsoft.com/office/powerpoint/2010/main" val="21557497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200" b="1" dirty="0" err="1">
                <a:solidFill>
                  <a:srgbClr val="FF0000"/>
                </a:solidFill>
              </a:rPr>
              <a:t>Achterhand</a:t>
            </a:r>
            <a:r>
              <a:rPr lang="en-US" sz="2200" b="1" dirty="0">
                <a:solidFill>
                  <a:srgbClr val="FF0000"/>
                </a:solidFill>
              </a:rPr>
              <a:t>     </a:t>
            </a:r>
            <a:r>
              <a:rPr lang="en-US" sz="2200" b="1" dirty="0" err="1">
                <a:solidFill>
                  <a:srgbClr val="FF0000"/>
                </a:solidFill>
              </a:rPr>
              <a:t>Membres</a:t>
            </a:r>
            <a:r>
              <a:rPr lang="en-US" sz="2200" b="1" dirty="0">
                <a:solidFill>
                  <a:srgbClr val="FF0000"/>
                </a:solidFill>
              </a:rPr>
              <a:t> </a:t>
            </a:r>
            <a:r>
              <a:rPr lang="en-US" sz="2200" b="1" dirty="0" err="1">
                <a:solidFill>
                  <a:srgbClr val="FF0000"/>
                </a:solidFill>
              </a:rPr>
              <a:t>postérieurs</a:t>
            </a:r>
            <a:r>
              <a:rPr lang="en-US" sz="2200" b="1" dirty="0">
                <a:solidFill>
                  <a:srgbClr val="FF0000"/>
                </a:solidFill>
              </a:rPr>
              <a:t>     </a:t>
            </a:r>
            <a:r>
              <a:rPr lang="es-ES" sz="2200" b="1" dirty="0">
                <a:solidFill>
                  <a:srgbClr val="FF0000"/>
                </a:solidFill>
              </a:rPr>
              <a:t>Cuartos </a:t>
            </a:r>
            <a:r>
              <a:rPr lang="es-ES" sz="2200" b="1" dirty="0" smtClean="0">
                <a:solidFill>
                  <a:srgbClr val="FF0000"/>
                </a:solidFill>
              </a:rPr>
              <a:t>traseros</a:t>
            </a:r>
            <a:r>
              <a:rPr lang="es-ES" sz="2200" b="1" dirty="0" smtClean="0"/>
              <a:t/>
            </a:r>
            <a:br>
              <a:rPr lang="es-ES" sz="2200" b="1" dirty="0" smtClean="0"/>
            </a:br>
            <a:r>
              <a:rPr lang="nl-BE" sz="2400" b="1" dirty="0"/>
              <a:t>Voeten     </a:t>
            </a:r>
            <a:r>
              <a:rPr lang="en-US" sz="2400" b="1" dirty="0" err="1"/>
              <a:t>Pieds</a:t>
            </a:r>
            <a:r>
              <a:rPr lang="en-US" sz="2400" b="1" dirty="0"/>
              <a:t>     </a:t>
            </a:r>
            <a:r>
              <a:rPr lang="es-ES" sz="2400" b="1" dirty="0"/>
              <a:t>Pies</a:t>
            </a:r>
            <a:endParaRPr lang="nl-BE" sz="2200" dirty="0">
              <a:latin typeface="Bookman Old Style" pitchFamily="18" charset="0"/>
            </a:endParaRPr>
          </a:p>
        </p:txBody>
      </p:sp>
      <p:sp>
        <p:nvSpPr>
          <p:cNvPr id="3" name="Tijdelijke aanduiding voor inhoud 2"/>
          <p:cNvSpPr>
            <a:spLocks noGrp="1"/>
          </p:cNvSpPr>
          <p:nvPr>
            <p:ph idx="1"/>
          </p:nvPr>
        </p:nvSpPr>
        <p:spPr/>
        <p:txBody>
          <a:bodyPr>
            <a:normAutofit/>
          </a:bodyPr>
          <a:lstStyle/>
          <a:p>
            <a:r>
              <a:rPr lang="nl-BE" sz="2500" dirty="0"/>
              <a:t>A</a:t>
            </a:r>
            <a:r>
              <a:rPr lang="nl-BE" sz="2500" dirty="0" smtClean="0"/>
              <a:t>chter </a:t>
            </a:r>
            <a:r>
              <a:rPr lang="nl-BE" sz="2500" dirty="0"/>
              <a:t>evenwel met een dubbele Sint-Hubertusklauw voorzien van bot. Deze zijn laag aangezet en met elkaar én met de eerste teen van de voet door middel van een dunne huid verbonden.</a:t>
            </a:r>
          </a:p>
          <a:p>
            <a:r>
              <a:rPr lang="en-US" sz="2500" dirty="0" err="1"/>
              <a:t>Mais</a:t>
            </a:r>
            <a:r>
              <a:rPr lang="en-US" sz="2500" dirty="0"/>
              <a:t> </a:t>
            </a:r>
            <a:r>
              <a:rPr lang="en-US" sz="2500" dirty="0" err="1"/>
              <a:t>présentant</a:t>
            </a:r>
            <a:r>
              <a:rPr lang="en-US" sz="2500" dirty="0"/>
              <a:t> un double ergot </a:t>
            </a:r>
            <a:r>
              <a:rPr lang="en-US" sz="2500" dirty="0" err="1"/>
              <a:t>pourvu</a:t>
            </a:r>
            <a:r>
              <a:rPr lang="en-US" sz="2500" dirty="0"/>
              <a:t> </a:t>
            </a:r>
            <a:r>
              <a:rPr lang="en-US" sz="2500" dirty="0" err="1"/>
              <a:t>d'os</a:t>
            </a:r>
            <a:r>
              <a:rPr lang="en-US" sz="2500" dirty="0"/>
              <a:t>, </a:t>
            </a:r>
            <a:r>
              <a:rPr lang="en-US" sz="2500" dirty="0" err="1"/>
              <a:t>d'insertion</a:t>
            </a:r>
            <a:r>
              <a:rPr lang="en-US" sz="2500" dirty="0"/>
              <a:t> </a:t>
            </a:r>
            <a:r>
              <a:rPr lang="en-US" sz="2500" dirty="0" err="1"/>
              <a:t>basse</a:t>
            </a:r>
            <a:r>
              <a:rPr lang="en-US" sz="2500" dirty="0"/>
              <a:t>. </a:t>
            </a:r>
            <a:r>
              <a:rPr lang="en-US" sz="2500" dirty="0" err="1"/>
              <a:t>Ces</a:t>
            </a:r>
            <a:r>
              <a:rPr lang="en-US" sz="2500" dirty="0"/>
              <a:t> ergots </a:t>
            </a:r>
            <a:r>
              <a:rPr lang="en-US" sz="2500" dirty="0" err="1"/>
              <a:t>sont</a:t>
            </a:r>
            <a:r>
              <a:rPr lang="en-US" sz="2500" dirty="0"/>
              <a:t> </a:t>
            </a:r>
            <a:r>
              <a:rPr lang="en-US" sz="2500" dirty="0" err="1"/>
              <a:t>unis</a:t>
            </a:r>
            <a:r>
              <a:rPr lang="en-US" sz="2500" dirty="0"/>
              <a:t> entre </a:t>
            </a:r>
            <a:r>
              <a:rPr lang="en-US" sz="2500" dirty="0" err="1"/>
              <a:t>eux</a:t>
            </a:r>
            <a:r>
              <a:rPr lang="en-US" sz="2500" dirty="0"/>
              <a:t> et au premier </a:t>
            </a:r>
            <a:r>
              <a:rPr lang="en-US" sz="2500" dirty="0" err="1"/>
              <a:t>doigt</a:t>
            </a:r>
            <a:r>
              <a:rPr lang="en-US" sz="2500" dirty="0"/>
              <a:t> du pied par </a:t>
            </a:r>
            <a:r>
              <a:rPr lang="en-US" sz="2500" dirty="0" err="1"/>
              <a:t>une</a:t>
            </a:r>
            <a:r>
              <a:rPr lang="en-US" sz="2500" dirty="0"/>
              <a:t> membrane.</a:t>
            </a:r>
            <a:endParaRPr lang="nl-BE" sz="2500" dirty="0"/>
          </a:p>
          <a:p>
            <a:r>
              <a:rPr lang="es-ES" sz="2500" dirty="0"/>
              <a:t>Pero con dobles espolones de inserción baja. Estos espolones están unidos conjuntamente y unidos al primer dedo del pie por una membrana</a:t>
            </a:r>
            <a:endParaRPr lang="nl-BE" sz="25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657826935"/>
              </p:ext>
            </p:extLst>
          </p:nvPr>
        </p:nvGraphicFramePr>
        <p:xfrm>
          <a:off x="1763688" y="5713929"/>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33</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3</a:t>
                      </a:r>
                      <a:endParaRPr lang="nl-BE" dirty="0"/>
                    </a:p>
                  </a:txBody>
                  <a:tcPr/>
                </a:tc>
              </a:tr>
            </a:tbl>
          </a:graphicData>
        </a:graphic>
      </p:graphicFrame>
    </p:spTree>
    <p:extLst>
      <p:ext uri="{BB962C8B-B14F-4D97-AF65-F5344CB8AC3E}">
        <p14:creationId xmlns:p14="http://schemas.microsoft.com/office/powerpoint/2010/main" val="190084041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Gangwerk     </a:t>
            </a:r>
            <a:r>
              <a:rPr lang="en-US" sz="2800" b="1" dirty="0">
                <a:solidFill>
                  <a:srgbClr val="FF0000"/>
                </a:solidFill>
              </a:rPr>
              <a:t>Allures     </a:t>
            </a:r>
            <a:r>
              <a:rPr lang="es-ES" sz="2800" b="1" dirty="0">
                <a:solidFill>
                  <a:srgbClr val="FF0000"/>
                </a:solidFill>
              </a:rPr>
              <a:t>Paso/caminar</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normAutofit/>
          </a:bodyPr>
          <a:lstStyle/>
          <a:p>
            <a:r>
              <a:rPr lang="nl-BE" sz="2200" dirty="0"/>
              <a:t>Vloeiend wat typerend is voor herdershonden. Omdat men de galop alleen in grote ruimten kan laten zien, is in de ring de korte herdersdraf de gewoonte.</a:t>
            </a:r>
          </a:p>
          <a:p>
            <a:r>
              <a:rPr lang="en-US" sz="2200" dirty="0" err="1"/>
              <a:t>Souples</a:t>
            </a:r>
            <a:r>
              <a:rPr lang="en-US" sz="2200" dirty="0"/>
              <a:t>, </a:t>
            </a:r>
            <a:r>
              <a:rPr lang="en-US" sz="2200" dirty="0" err="1"/>
              <a:t>typiques</a:t>
            </a:r>
            <a:r>
              <a:rPr lang="en-US" sz="2200" dirty="0"/>
              <a:t> des </a:t>
            </a:r>
            <a:r>
              <a:rPr lang="en-US" sz="2200" dirty="0" err="1"/>
              <a:t>chiens</a:t>
            </a:r>
            <a:r>
              <a:rPr lang="en-US" sz="2200" dirty="0"/>
              <a:t> de </a:t>
            </a:r>
            <a:r>
              <a:rPr lang="en-US" sz="2200" dirty="0" err="1"/>
              <a:t>berger</a:t>
            </a:r>
            <a:r>
              <a:rPr lang="en-US" sz="2200" dirty="0"/>
              <a:t>. Le </a:t>
            </a:r>
            <a:r>
              <a:rPr lang="en-US" sz="2200" dirty="0" err="1"/>
              <a:t>galop</a:t>
            </a:r>
            <a:r>
              <a:rPr lang="en-US" sz="2200" dirty="0"/>
              <a:t> ne </a:t>
            </a:r>
            <a:r>
              <a:rPr lang="en-US" sz="2200" dirty="0" err="1"/>
              <a:t>s'obtient</a:t>
            </a:r>
            <a:r>
              <a:rPr lang="en-US" sz="2200" dirty="0"/>
              <a:t> </a:t>
            </a:r>
            <a:r>
              <a:rPr lang="en-US" sz="2200" dirty="0" err="1"/>
              <a:t>que</a:t>
            </a:r>
            <a:r>
              <a:rPr lang="en-US" sz="2200" dirty="0"/>
              <a:t> </a:t>
            </a:r>
            <a:r>
              <a:rPr lang="en-US" sz="2200" dirty="0" err="1"/>
              <a:t>sur</a:t>
            </a:r>
            <a:r>
              <a:rPr lang="en-US" sz="2200" dirty="0"/>
              <a:t> de </a:t>
            </a:r>
            <a:r>
              <a:rPr lang="en-US" sz="2200" dirty="0" err="1"/>
              <a:t>grands</a:t>
            </a:r>
            <a:r>
              <a:rPr lang="en-US" sz="2200" dirty="0"/>
              <a:t> </a:t>
            </a:r>
            <a:r>
              <a:rPr lang="en-US" sz="2200" dirty="0" err="1"/>
              <a:t>espaces</a:t>
            </a:r>
            <a:r>
              <a:rPr lang="en-US" sz="2200" dirty="0"/>
              <a:t>, </a:t>
            </a:r>
            <a:r>
              <a:rPr lang="en-US" sz="2200" dirty="0" err="1"/>
              <a:t>mais</a:t>
            </a:r>
            <a:r>
              <a:rPr lang="en-US" sz="2200" dirty="0"/>
              <a:t> </a:t>
            </a:r>
            <a:r>
              <a:rPr lang="en-US" sz="2200" dirty="0" err="1"/>
              <a:t>dans</a:t>
            </a:r>
            <a:r>
              <a:rPr lang="en-US" sz="2200" dirty="0"/>
              <a:t> le ring, </a:t>
            </a:r>
            <a:r>
              <a:rPr lang="en-US" sz="2200" dirty="0" err="1"/>
              <a:t>l'allure</a:t>
            </a:r>
            <a:r>
              <a:rPr lang="en-US" sz="2200" dirty="0"/>
              <a:t> </a:t>
            </a:r>
            <a:r>
              <a:rPr lang="en-US" sz="2200" dirty="0" err="1"/>
              <a:t>typique</a:t>
            </a:r>
            <a:r>
              <a:rPr lang="en-US" sz="2200" dirty="0"/>
              <a:t> </a:t>
            </a:r>
            <a:r>
              <a:rPr lang="en-US" sz="2200" dirty="0" err="1"/>
              <a:t>est</a:t>
            </a:r>
            <a:r>
              <a:rPr lang="en-US" sz="2200" dirty="0"/>
              <a:t> le trot court, avec </a:t>
            </a:r>
            <a:r>
              <a:rPr lang="en-US" sz="2200" dirty="0" err="1"/>
              <a:t>cette</a:t>
            </a:r>
            <a:r>
              <a:rPr lang="en-US" sz="2200" dirty="0"/>
              <a:t> </a:t>
            </a:r>
            <a:r>
              <a:rPr lang="en-US" sz="2200" dirty="0" err="1"/>
              <a:t>démarche</a:t>
            </a:r>
            <a:r>
              <a:rPr lang="en-US" sz="2200" dirty="0"/>
              <a:t> </a:t>
            </a:r>
            <a:r>
              <a:rPr lang="en-US" sz="2200" dirty="0" err="1"/>
              <a:t>particulière</a:t>
            </a:r>
            <a:r>
              <a:rPr lang="en-US" sz="2200" dirty="0"/>
              <a:t> à </a:t>
            </a:r>
            <a:r>
              <a:rPr lang="en-US" sz="2200" dirty="0" err="1"/>
              <a:t>tous</a:t>
            </a:r>
            <a:r>
              <a:rPr lang="en-US" sz="2200" dirty="0"/>
              <a:t> les </a:t>
            </a:r>
            <a:r>
              <a:rPr lang="en-US" sz="2200" dirty="0" err="1"/>
              <a:t>chiens</a:t>
            </a:r>
            <a:r>
              <a:rPr lang="en-US" sz="2200" dirty="0"/>
              <a:t> </a:t>
            </a:r>
            <a:r>
              <a:rPr lang="en-US" sz="2200" dirty="0" err="1"/>
              <a:t>pourvus</a:t>
            </a:r>
            <a:r>
              <a:rPr lang="en-US" sz="2200" dirty="0"/>
              <a:t> </a:t>
            </a:r>
            <a:r>
              <a:rPr lang="en-US" sz="2200" dirty="0" err="1"/>
              <a:t>d'ergots</a:t>
            </a:r>
            <a:r>
              <a:rPr lang="en-US" sz="2200" dirty="0"/>
              <a:t>.</a:t>
            </a:r>
            <a:endParaRPr lang="nl-BE" sz="2200" dirty="0"/>
          </a:p>
          <a:p>
            <a:r>
              <a:rPr lang="es-ES" sz="2200" dirty="0"/>
              <a:t>Suave, típico de los perros pastores. Galope sólo logrado en espacios muy grandes; pero en el ring, el paso típico es un trote corto, con ese paso peculiar de todos los perros con espolones.</a:t>
            </a:r>
            <a:endParaRPr lang="nl-BE" sz="22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403104302"/>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13</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25</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31641554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Vacht     </a:t>
            </a:r>
            <a:r>
              <a:rPr lang="en-US" sz="2800" b="1" dirty="0" err="1">
                <a:solidFill>
                  <a:srgbClr val="FF0000"/>
                </a:solidFill>
              </a:rPr>
              <a:t>Peau</a:t>
            </a:r>
            <a:r>
              <a:rPr lang="en-US" sz="2800" b="1" dirty="0">
                <a:solidFill>
                  <a:srgbClr val="FF0000"/>
                </a:solidFill>
              </a:rPr>
              <a:t>     </a:t>
            </a:r>
            <a:r>
              <a:rPr lang="es-ES" sz="2800" b="1" dirty="0">
                <a:solidFill>
                  <a:srgbClr val="FF0000"/>
                </a:solidFill>
              </a:rPr>
              <a:t>Piel</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Tamelijk dik, dicht ingepland en goed gepigmenteerd.</a:t>
            </a:r>
          </a:p>
          <a:p>
            <a:r>
              <a:rPr lang="en-US" dirty="0" err="1"/>
              <a:t>Plutôt</a:t>
            </a:r>
            <a:r>
              <a:rPr lang="en-US" dirty="0"/>
              <a:t> </a:t>
            </a:r>
            <a:r>
              <a:rPr lang="en-US" dirty="0" err="1"/>
              <a:t>épaisse</a:t>
            </a:r>
            <a:r>
              <a:rPr lang="en-US" dirty="0"/>
              <a:t>, </a:t>
            </a:r>
            <a:r>
              <a:rPr lang="en-US" dirty="0" err="1"/>
              <a:t>tendue</a:t>
            </a:r>
            <a:r>
              <a:rPr lang="en-US" dirty="0"/>
              <a:t> </a:t>
            </a:r>
            <a:r>
              <a:rPr lang="en-US" dirty="0" err="1"/>
              <a:t>sur</a:t>
            </a:r>
            <a:r>
              <a:rPr lang="en-US" dirty="0"/>
              <a:t> tout le corps et la tête, </a:t>
            </a:r>
            <a:r>
              <a:rPr lang="en-US" dirty="0" err="1"/>
              <a:t>bien</a:t>
            </a:r>
            <a:r>
              <a:rPr lang="en-US" dirty="0"/>
              <a:t> </a:t>
            </a:r>
            <a:r>
              <a:rPr lang="en-US" dirty="0" err="1"/>
              <a:t>pigmentée</a:t>
            </a:r>
            <a:r>
              <a:rPr lang="en-US" dirty="0"/>
              <a:t>.</a:t>
            </a:r>
            <a:endParaRPr lang="nl-BE" dirty="0"/>
          </a:p>
          <a:p>
            <a:r>
              <a:rPr lang="es-ES" dirty="0"/>
              <a:t>Bastante gruesa, pegada y firme a todo lo largo del cuerpo y la cabeza. Bien pigmentada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160844978"/>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49382012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Beharing     </a:t>
            </a:r>
            <a:r>
              <a:rPr lang="en-US" sz="2800" b="1" dirty="0" err="1">
                <a:solidFill>
                  <a:srgbClr val="FF0000"/>
                </a:solidFill>
              </a:rPr>
              <a:t>Poil</a:t>
            </a:r>
            <a:r>
              <a:rPr lang="en-US" sz="2800" b="1" dirty="0">
                <a:solidFill>
                  <a:srgbClr val="FF0000"/>
                </a:solidFill>
              </a:rPr>
              <a:t>     </a:t>
            </a:r>
            <a:r>
              <a:rPr lang="es-ES" sz="2800" b="1" dirty="0">
                <a:solidFill>
                  <a:srgbClr val="FF0000"/>
                </a:solidFill>
              </a:rPr>
              <a:t>Pelaje</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smtClean="0"/>
              <a:t>Lang, sluik met weinig krul.</a:t>
            </a:r>
          </a:p>
          <a:p>
            <a:r>
              <a:rPr lang="nl-BE" dirty="0" smtClean="0"/>
              <a:t>Long, plat, </a:t>
            </a:r>
            <a:r>
              <a:rPr lang="nl-BE" dirty="0" err="1" smtClean="0"/>
              <a:t>ou</a:t>
            </a:r>
            <a:r>
              <a:rPr lang="nl-BE" dirty="0" smtClean="0"/>
              <a:t> </a:t>
            </a:r>
            <a:r>
              <a:rPr lang="nl-BE" dirty="0" err="1" smtClean="0"/>
              <a:t>très</a:t>
            </a:r>
            <a:r>
              <a:rPr lang="nl-BE" dirty="0" smtClean="0"/>
              <a:t> </a:t>
            </a:r>
            <a:r>
              <a:rPr lang="nl-BE" dirty="0" err="1" smtClean="0"/>
              <a:t>peu</a:t>
            </a:r>
            <a:r>
              <a:rPr lang="nl-BE" dirty="0" smtClean="0"/>
              <a:t> </a:t>
            </a:r>
            <a:r>
              <a:rPr lang="nl-BE" dirty="0" err="1" smtClean="0"/>
              <a:t>nodule</a:t>
            </a:r>
            <a:r>
              <a:rPr lang="nl-BE" dirty="0" smtClean="0"/>
              <a:t>.</a:t>
            </a:r>
          </a:p>
          <a:p>
            <a:r>
              <a:rPr lang="nl-BE" dirty="0" smtClean="0"/>
              <a:t>Largo, </a:t>
            </a:r>
            <a:r>
              <a:rPr lang="nl-BE" dirty="0" err="1" smtClean="0"/>
              <a:t>lacio</a:t>
            </a:r>
            <a:r>
              <a:rPr lang="nl-BE" dirty="0" smtClean="0"/>
              <a:t>, o </a:t>
            </a:r>
            <a:r>
              <a:rPr lang="nl-BE" dirty="0" err="1" smtClean="0"/>
              <a:t>muy</a:t>
            </a:r>
            <a:r>
              <a:rPr lang="nl-BE" dirty="0" smtClean="0"/>
              <a:t> </a:t>
            </a:r>
            <a:r>
              <a:rPr lang="nl-BE" dirty="0" err="1" smtClean="0"/>
              <a:t>ligeramente</a:t>
            </a:r>
            <a:r>
              <a:rPr lang="nl-BE" dirty="0" smtClean="0"/>
              <a:t> </a:t>
            </a:r>
            <a:r>
              <a:rPr lang="nl-BE" dirty="0" err="1" smtClean="0"/>
              <a:t>ondulado</a:t>
            </a:r>
            <a:endParaRPr lang="nl-BE" dirty="0" smtClean="0"/>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062204979"/>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1</a:t>
                      </a:r>
                      <a:endParaRPr lang="nl-BE" dirty="0"/>
                    </a:p>
                  </a:txBody>
                  <a:tcPr/>
                </a:tc>
              </a:tr>
            </a:tbl>
          </a:graphicData>
        </a:graphic>
      </p:graphicFrame>
    </p:spTree>
    <p:extLst>
      <p:ext uri="{BB962C8B-B14F-4D97-AF65-F5344CB8AC3E}">
        <p14:creationId xmlns:p14="http://schemas.microsoft.com/office/powerpoint/2010/main" val="20616165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Beharing     </a:t>
            </a:r>
            <a:r>
              <a:rPr lang="en-US" sz="2800" b="1" dirty="0" err="1">
                <a:solidFill>
                  <a:srgbClr val="FF0000"/>
                </a:solidFill>
              </a:rPr>
              <a:t>Poil</a:t>
            </a:r>
            <a:r>
              <a:rPr lang="en-US" sz="2800" b="1" dirty="0">
                <a:solidFill>
                  <a:srgbClr val="FF0000"/>
                </a:solidFill>
              </a:rPr>
              <a:t>     </a:t>
            </a:r>
            <a:r>
              <a:rPr lang="es-ES" sz="2800" b="1" dirty="0">
                <a:solidFill>
                  <a:srgbClr val="FF0000"/>
                </a:solidFill>
              </a:rPr>
              <a:t>Pelaje</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smtClean="0"/>
              <a:t>Droog, niet zijdeachtig.</a:t>
            </a:r>
          </a:p>
          <a:p>
            <a:r>
              <a:rPr lang="nl-BE" dirty="0" err="1" smtClean="0"/>
              <a:t>Rude</a:t>
            </a:r>
            <a:r>
              <a:rPr lang="nl-BE" dirty="0" smtClean="0"/>
              <a:t>.</a:t>
            </a:r>
          </a:p>
          <a:p>
            <a:r>
              <a:rPr lang="nl-BE" dirty="0" err="1" smtClean="0"/>
              <a:t>Áspero</a:t>
            </a:r>
            <a:r>
              <a:rPr lang="nl-BE" dirty="0" smtClean="0"/>
              <a:t>.</a:t>
            </a:r>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534895946"/>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19</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19</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49292722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Beharing     </a:t>
            </a:r>
            <a:r>
              <a:rPr lang="en-US" sz="2800" b="1" dirty="0" err="1">
                <a:solidFill>
                  <a:srgbClr val="FF0000"/>
                </a:solidFill>
              </a:rPr>
              <a:t>Poil</a:t>
            </a:r>
            <a:r>
              <a:rPr lang="en-US" sz="2800" b="1" dirty="0">
                <a:solidFill>
                  <a:srgbClr val="FF0000"/>
                </a:solidFill>
              </a:rPr>
              <a:t>     </a:t>
            </a:r>
            <a:r>
              <a:rPr lang="es-ES" sz="2800" b="1" dirty="0">
                <a:solidFill>
                  <a:srgbClr val="FF0000"/>
                </a:solidFill>
              </a:rPr>
              <a:t>Pelaje</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smtClean="0"/>
              <a:t>Overvloedige </a:t>
            </a:r>
            <a:r>
              <a:rPr lang="nl-BE" dirty="0" err="1" smtClean="0"/>
              <a:t>bovenvacht</a:t>
            </a:r>
            <a:r>
              <a:rPr lang="nl-BE" dirty="0" smtClean="0"/>
              <a:t> vooral op het achterste deel van het achterlijf. </a:t>
            </a:r>
          </a:p>
          <a:p>
            <a:r>
              <a:rPr lang="nl-BE" dirty="0" err="1" smtClean="0"/>
              <a:t>Avec</a:t>
            </a:r>
            <a:r>
              <a:rPr lang="nl-BE" dirty="0" smtClean="0"/>
              <a:t> abondant sous-</a:t>
            </a:r>
            <a:r>
              <a:rPr lang="nl-BE" dirty="0" err="1" smtClean="0"/>
              <a:t>poil</a:t>
            </a:r>
            <a:r>
              <a:rPr lang="nl-BE" dirty="0" smtClean="0"/>
              <a:t> </a:t>
            </a:r>
            <a:r>
              <a:rPr lang="nl-BE" dirty="0" err="1" smtClean="0"/>
              <a:t>sur</a:t>
            </a:r>
            <a:r>
              <a:rPr lang="nl-BE" dirty="0" smtClean="0"/>
              <a:t> </a:t>
            </a:r>
            <a:r>
              <a:rPr lang="nl-BE" dirty="0" err="1" smtClean="0"/>
              <a:t>tout</a:t>
            </a:r>
            <a:r>
              <a:rPr lang="nl-BE" dirty="0" smtClean="0"/>
              <a:t> </a:t>
            </a:r>
            <a:r>
              <a:rPr lang="nl-BE" dirty="0" err="1" smtClean="0"/>
              <a:t>le</a:t>
            </a:r>
            <a:r>
              <a:rPr lang="nl-BE" dirty="0" smtClean="0"/>
              <a:t> </a:t>
            </a:r>
            <a:r>
              <a:rPr lang="nl-BE" dirty="0" err="1" smtClean="0"/>
              <a:t>tiers</a:t>
            </a:r>
            <a:r>
              <a:rPr lang="nl-BE" dirty="0" smtClean="0"/>
              <a:t> </a:t>
            </a:r>
            <a:r>
              <a:rPr lang="nl-BE" dirty="0" err="1" smtClean="0"/>
              <a:t>postérieur</a:t>
            </a:r>
            <a:r>
              <a:rPr lang="nl-BE" dirty="0" smtClean="0"/>
              <a:t>.</a:t>
            </a:r>
          </a:p>
          <a:p>
            <a:r>
              <a:rPr lang="nl-BE" dirty="0" smtClean="0"/>
              <a:t>Con abundante </a:t>
            </a:r>
            <a:r>
              <a:rPr lang="nl-BE" dirty="0" err="1" smtClean="0"/>
              <a:t>pelo</a:t>
            </a:r>
            <a:r>
              <a:rPr lang="nl-BE" dirty="0" smtClean="0"/>
              <a:t> </a:t>
            </a:r>
            <a:r>
              <a:rPr lang="nl-BE" dirty="0" err="1" smtClean="0"/>
              <a:t>interno</a:t>
            </a:r>
            <a:r>
              <a:rPr lang="nl-BE" dirty="0" smtClean="0"/>
              <a:t> </a:t>
            </a:r>
            <a:r>
              <a:rPr lang="nl-BE" dirty="0" err="1" smtClean="0"/>
              <a:t>sobre</a:t>
            </a:r>
            <a:r>
              <a:rPr lang="nl-BE" dirty="0" smtClean="0"/>
              <a:t> </a:t>
            </a:r>
            <a:r>
              <a:rPr lang="nl-BE" dirty="0" err="1" smtClean="0"/>
              <a:t>todo</a:t>
            </a:r>
            <a:r>
              <a:rPr lang="nl-BE" dirty="0" smtClean="0"/>
              <a:t> el </a:t>
            </a:r>
            <a:r>
              <a:rPr lang="nl-BE" dirty="0" err="1" smtClean="0"/>
              <a:t>tercio</a:t>
            </a:r>
            <a:r>
              <a:rPr lang="nl-BE" dirty="0" smtClean="0"/>
              <a:t> posterior del </a:t>
            </a:r>
            <a:r>
              <a:rPr lang="nl-BE" dirty="0" err="1" smtClean="0"/>
              <a:t>cuerpo</a:t>
            </a:r>
            <a:r>
              <a:rPr lang="nl-BE" dirty="0" smtClean="0"/>
              <a:t>.</a:t>
            </a:r>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260020969"/>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36</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0606667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Beharing     </a:t>
            </a:r>
            <a:r>
              <a:rPr lang="en-US" sz="2800" b="1" dirty="0" err="1">
                <a:solidFill>
                  <a:srgbClr val="FF0000"/>
                </a:solidFill>
              </a:rPr>
              <a:t>Poil</a:t>
            </a:r>
            <a:r>
              <a:rPr lang="en-US" sz="2800" b="1" dirty="0">
                <a:solidFill>
                  <a:srgbClr val="FF0000"/>
                </a:solidFill>
              </a:rPr>
              <a:t>     </a:t>
            </a:r>
            <a:r>
              <a:rPr lang="es-ES" sz="2800" b="1" dirty="0">
                <a:solidFill>
                  <a:srgbClr val="FF0000"/>
                </a:solidFill>
              </a:rPr>
              <a:t>Pelaje</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sz="2800" dirty="0" smtClean="0"/>
              <a:t>Het hoofd voorzien van haren die de baard, de snor en de wenkbrauwen vormen, welke laatste toch de ogen laten zien.</a:t>
            </a:r>
          </a:p>
          <a:p>
            <a:r>
              <a:rPr lang="nl-BE" sz="2800" dirty="0" err="1" smtClean="0"/>
              <a:t>Sur</a:t>
            </a:r>
            <a:r>
              <a:rPr lang="nl-BE" sz="2800" dirty="0" smtClean="0"/>
              <a:t> la </a:t>
            </a:r>
            <a:r>
              <a:rPr lang="nl-BE" sz="2800" dirty="0" err="1" smtClean="0"/>
              <a:t>tête</a:t>
            </a:r>
            <a:r>
              <a:rPr lang="nl-BE" sz="2800" dirty="0" smtClean="0"/>
              <a:t> on remarque </a:t>
            </a:r>
            <a:r>
              <a:rPr lang="nl-BE" sz="2800" dirty="0" err="1" smtClean="0"/>
              <a:t>une</a:t>
            </a:r>
            <a:r>
              <a:rPr lang="nl-BE" sz="2800" dirty="0" smtClean="0"/>
              <a:t> </a:t>
            </a:r>
            <a:r>
              <a:rPr lang="nl-BE" sz="2800" dirty="0" err="1" smtClean="0"/>
              <a:t>barbe</a:t>
            </a:r>
            <a:r>
              <a:rPr lang="nl-BE" sz="2800" dirty="0" smtClean="0"/>
              <a:t>, des </a:t>
            </a:r>
            <a:r>
              <a:rPr lang="nl-BE" sz="2800" dirty="0" err="1" smtClean="0"/>
              <a:t>moustaches</a:t>
            </a:r>
            <a:r>
              <a:rPr lang="nl-BE" sz="2800" dirty="0" smtClean="0"/>
              <a:t>, </a:t>
            </a:r>
            <a:r>
              <a:rPr lang="nl-BE" sz="2800" dirty="0" err="1" smtClean="0"/>
              <a:t>un</a:t>
            </a:r>
            <a:r>
              <a:rPr lang="nl-BE" sz="2800" dirty="0" smtClean="0"/>
              <a:t> toupet et des </a:t>
            </a:r>
            <a:r>
              <a:rPr lang="nl-BE" sz="2800" dirty="0" err="1" smtClean="0"/>
              <a:t>sourcils</a:t>
            </a:r>
            <a:r>
              <a:rPr lang="nl-BE" sz="2800" dirty="0" smtClean="0"/>
              <a:t> </a:t>
            </a:r>
            <a:r>
              <a:rPr lang="nl-BE" sz="2800" dirty="0" err="1" smtClean="0"/>
              <a:t>qui</a:t>
            </a:r>
            <a:r>
              <a:rPr lang="nl-BE" sz="2800" dirty="0" smtClean="0"/>
              <a:t> ne </a:t>
            </a:r>
            <a:r>
              <a:rPr lang="nl-BE" sz="2800" dirty="0" err="1" smtClean="0"/>
              <a:t>gènent</a:t>
            </a:r>
            <a:r>
              <a:rPr lang="nl-BE" sz="2800" dirty="0" smtClean="0"/>
              <a:t> pas la vue.</a:t>
            </a:r>
          </a:p>
          <a:p>
            <a:r>
              <a:rPr lang="nl-BE" sz="2800" dirty="0" smtClean="0"/>
              <a:t>En la </a:t>
            </a:r>
            <a:r>
              <a:rPr lang="nl-BE" sz="2800" dirty="0" err="1" smtClean="0"/>
              <a:t>cabeza</a:t>
            </a:r>
            <a:r>
              <a:rPr lang="nl-BE" sz="2800" dirty="0" smtClean="0"/>
              <a:t> </a:t>
            </a:r>
            <a:r>
              <a:rPr lang="nl-BE" sz="2800" dirty="0" err="1" smtClean="0"/>
              <a:t>advertimos</a:t>
            </a:r>
            <a:r>
              <a:rPr lang="nl-BE" sz="2800" dirty="0" smtClean="0"/>
              <a:t> </a:t>
            </a:r>
            <a:r>
              <a:rPr lang="nl-BE" sz="2800" dirty="0" err="1" smtClean="0"/>
              <a:t>una</a:t>
            </a:r>
            <a:r>
              <a:rPr lang="nl-BE" sz="2800" dirty="0" smtClean="0"/>
              <a:t> </a:t>
            </a:r>
            <a:r>
              <a:rPr lang="nl-BE" sz="2800" dirty="0" err="1" smtClean="0"/>
              <a:t>barba</a:t>
            </a:r>
            <a:r>
              <a:rPr lang="nl-BE" sz="2800" dirty="0" smtClean="0"/>
              <a:t>, </a:t>
            </a:r>
            <a:r>
              <a:rPr lang="nl-BE" sz="2800" dirty="0" err="1" smtClean="0"/>
              <a:t>bigotes</a:t>
            </a:r>
            <a:r>
              <a:rPr lang="nl-BE" sz="2800" dirty="0" smtClean="0"/>
              <a:t>, </a:t>
            </a:r>
            <a:r>
              <a:rPr lang="nl-BE" sz="2800" dirty="0" err="1" smtClean="0"/>
              <a:t>tupé</a:t>
            </a:r>
            <a:r>
              <a:rPr lang="nl-BE" sz="2800" dirty="0" smtClean="0"/>
              <a:t> y </a:t>
            </a:r>
            <a:r>
              <a:rPr lang="nl-BE" sz="2800" dirty="0" err="1" smtClean="0"/>
              <a:t>sobrecejas</a:t>
            </a:r>
            <a:r>
              <a:rPr lang="nl-BE" sz="2800" dirty="0" smtClean="0"/>
              <a:t> que no </a:t>
            </a:r>
            <a:r>
              <a:rPr lang="nl-BE" sz="2800" dirty="0" err="1" smtClean="0"/>
              <a:t>tapan</a:t>
            </a:r>
            <a:r>
              <a:rPr lang="nl-BE" sz="2800" dirty="0" smtClean="0"/>
              <a:t> los </a:t>
            </a:r>
            <a:r>
              <a:rPr lang="nl-BE" sz="2800" dirty="0" err="1" smtClean="0"/>
              <a:t>ojos</a:t>
            </a:r>
            <a:r>
              <a:rPr lang="nl-BE" sz="2800" dirty="0" smtClean="0"/>
              <a:t>.</a:t>
            </a:r>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902275629"/>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32</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6</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95943410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Beharing     </a:t>
            </a:r>
            <a:r>
              <a:rPr lang="en-US" sz="2800" b="1" dirty="0" err="1">
                <a:solidFill>
                  <a:srgbClr val="FF0000"/>
                </a:solidFill>
              </a:rPr>
              <a:t>Poil</a:t>
            </a:r>
            <a:r>
              <a:rPr lang="en-US" sz="2800" b="1" dirty="0">
                <a:solidFill>
                  <a:srgbClr val="FF0000"/>
                </a:solidFill>
              </a:rPr>
              <a:t>     </a:t>
            </a:r>
            <a:r>
              <a:rPr lang="es-ES" sz="2800" b="1" dirty="0">
                <a:solidFill>
                  <a:srgbClr val="FF0000"/>
                </a:solidFill>
              </a:rPr>
              <a:t>Pelaje</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smtClean="0"/>
              <a:t>Staart en benen goed behaard.</a:t>
            </a:r>
          </a:p>
          <a:p>
            <a:r>
              <a:rPr lang="nl-BE" dirty="0" smtClean="0"/>
              <a:t>Queue </a:t>
            </a:r>
            <a:r>
              <a:rPr lang="nl-BE" dirty="0" err="1" smtClean="0"/>
              <a:t>bien</a:t>
            </a:r>
            <a:r>
              <a:rPr lang="nl-BE" dirty="0" smtClean="0"/>
              <a:t> </a:t>
            </a:r>
            <a:r>
              <a:rPr lang="nl-BE" dirty="0" err="1" smtClean="0"/>
              <a:t>pourvue</a:t>
            </a:r>
            <a:r>
              <a:rPr lang="nl-BE" dirty="0" smtClean="0"/>
              <a:t> de </a:t>
            </a:r>
            <a:r>
              <a:rPr lang="nl-BE" dirty="0" err="1" smtClean="0"/>
              <a:t>poil</a:t>
            </a:r>
            <a:r>
              <a:rPr lang="nl-BE" dirty="0" smtClean="0"/>
              <a:t>, comme </a:t>
            </a:r>
            <a:r>
              <a:rPr lang="nl-BE" dirty="0" err="1" smtClean="0"/>
              <a:t>toutes</a:t>
            </a:r>
            <a:r>
              <a:rPr lang="nl-BE" dirty="0" smtClean="0"/>
              <a:t> les </a:t>
            </a:r>
            <a:r>
              <a:rPr lang="nl-BE" dirty="0" err="1" smtClean="0"/>
              <a:t>extrémités</a:t>
            </a:r>
            <a:r>
              <a:rPr lang="nl-BE" dirty="0" smtClean="0"/>
              <a:t>.</a:t>
            </a:r>
          </a:p>
          <a:p>
            <a:r>
              <a:rPr lang="nl-BE" dirty="0" smtClean="0"/>
              <a:t>La cola </a:t>
            </a:r>
            <a:r>
              <a:rPr lang="nl-BE" dirty="0" err="1" smtClean="0"/>
              <a:t>bien</a:t>
            </a:r>
            <a:r>
              <a:rPr lang="nl-BE" dirty="0" smtClean="0"/>
              <a:t> </a:t>
            </a:r>
            <a:r>
              <a:rPr lang="nl-BE" dirty="0" err="1" smtClean="0"/>
              <a:t>cubierta</a:t>
            </a:r>
            <a:r>
              <a:rPr lang="nl-BE" dirty="0" smtClean="0"/>
              <a:t> de </a:t>
            </a:r>
            <a:r>
              <a:rPr lang="nl-BE" dirty="0" err="1" smtClean="0"/>
              <a:t>pelo</a:t>
            </a:r>
            <a:r>
              <a:rPr lang="nl-BE" dirty="0" smtClean="0"/>
              <a:t> </a:t>
            </a:r>
            <a:r>
              <a:rPr lang="nl-BE" dirty="0" err="1" smtClean="0"/>
              <a:t>así</a:t>
            </a:r>
            <a:r>
              <a:rPr lang="nl-BE" dirty="0" smtClean="0"/>
              <a:t> </a:t>
            </a:r>
            <a:r>
              <a:rPr lang="nl-BE" dirty="0" err="1" smtClean="0"/>
              <a:t>como</a:t>
            </a:r>
            <a:r>
              <a:rPr lang="nl-BE" dirty="0" smtClean="0"/>
              <a:t> </a:t>
            </a:r>
            <a:r>
              <a:rPr lang="nl-BE" dirty="0" err="1" smtClean="0"/>
              <a:t>todas</a:t>
            </a:r>
            <a:r>
              <a:rPr lang="nl-BE" dirty="0" smtClean="0"/>
              <a:t> las </a:t>
            </a:r>
            <a:r>
              <a:rPr lang="nl-BE" dirty="0" err="1" smtClean="0"/>
              <a:t>extremidades</a:t>
            </a:r>
            <a:endParaRPr lang="nl-BE" dirty="0" smtClean="0"/>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292770327"/>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429046999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Kleur      </a:t>
            </a:r>
            <a:r>
              <a:rPr lang="en-US" sz="2800" b="1" dirty="0" err="1">
                <a:solidFill>
                  <a:srgbClr val="FF0000"/>
                </a:solidFill>
              </a:rPr>
              <a:t>Couleurs</a:t>
            </a:r>
            <a:r>
              <a:rPr lang="en-US" sz="2800" b="1" dirty="0">
                <a:solidFill>
                  <a:srgbClr val="FF0000"/>
                </a:solidFill>
              </a:rPr>
              <a:t>     </a:t>
            </a:r>
            <a:r>
              <a:rPr lang="es-ES" sz="2800" b="1" dirty="0">
                <a:solidFill>
                  <a:srgbClr val="FF0000"/>
                </a:solidFill>
              </a:rPr>
              <a:t>Colores</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normAutofit fontScale="77500" lnSpcReduction="20000"/>
          </a:bodyPr>
          <a:lstStyle/>
          <a:p>
            <a:r>
              <a:rPr lang="nl-BE" sz="3100" dirty="0" smtClean="0"/>
              <a:t>Van verre lijkt de hond eenkleurig met lichtere ledematen. Nader bekeken blijkt de kleur te bestaan uit verschillende tinten: roestbruin, roodbruin, zandkleur, grijs, wit en zwart.</a:t>
            </a:r>
          </a:p>
          <a:p>
            <a:r>
              <a:rPr lang="nl-BE" sz="3100" dirty="0" smtClean="0"/>
              <a:t>Vu de </a:t>
            </a:r>
            <a:r>
              <a:rPr lang="nl-BE" sz="3100" dirty="0" err="1" smtClean="0"/>
              <a:t>loin</a:t>
            </a:r>
            <a:r>
              <a:rPr lang="nl-BE" sz="3100" dirty="0" smtClean="0"/>
              <a:t>, </a:t>
            </a:r>
            <a:r>
              <a:rPr lang="nl-BE" sz="3100" dirty="0" err="1" smtClean="0"/>
              <a:t>le</a:t>
            </a:r>
            <a:r>
              <a:rPr lang="nl-BE" sz="3100" dirty="0" smtClean="0"/>
              <a:t> </a:t>
            </a:r>
            <a:r>
              <a:rPr lang="nl-BE" sz="3100" dirty="0" err="1" smtClean="0"/>
              <a:t>chien</a:t>
            </a:r>
            <a:r>
              <a:rPr lang="nl-BE" sz="3100" dirty="0" smtClean="0"/>
              <a:t> </a:t>
            </a:r>
            <a:r>
              <a:rPr lang="nl-BE" sz="3100" dirty="0" err="1" smtClean="0"/>
              <a:t>semble</a:t>
            </a:r>
            <a:r>
              <a:rPr lang="nl-BE" sz="3100" dirty="0" smtClean="0"/>
              <a:t> </a:t>
            </a:r>
            <a:r>
              <a:rPr lang="nl-BE" sz="3100" dirty="0" err="1" smtClean="0"/>
              <a:t>unicolore</a:t>
            </a:r>
            <a:r>
              <a:rPr lang="nl-BE" sz="3100" dirty="0" smtClean="0"/>
              <a:t> et peut </a:t>
            </a:r>
            <a:r>
              <a:rPr lang="nl-BE" sz="3100" dirty="0" err="1" smtClean="0"/>
              <a:t>avoir</a:t>
            </a:r>
            <a:r>
              <a:rPr lang="nl-BE" sz="3100" dirty="0" smtClean="0"/>
              <a:t> des </a:t>
            </a:r>
            <a:r>
              <a:rPr lang="nl-BE" sz="3100" dirty="0" err="1" smtClean="0"/>
              <a:t>tonalités</a:t>
            </a:r>
            <a:r>
              <a:rPr lang="nl-BE" sz="3100" dirty="0" smtClean="0"/>
              <a:t> plus </a:t>
            </a:r>
            <a:r>
              <a:rPr lang="nl-BE" sz="3100" dirty="0" err="1" smtClean="0"/>
              <a:t>claires</a:t>
            </a:r>
            <a:r>
              <a:rPr lang="nl-BE" sz="3100" dirty="0" smtClean="0"/>
              <a:t> </a:t>
            </a:r>
            <a:r>
              <a:rPr lang="nl-BE" sz="3100" dirty="0" err="1" smtClean="0"/>
              <a:t>aux</a:t>
            </a:r>
            <a:r>
              <a:rPr lang="nl-BE" sz="3100" dirty="0" smtClean="0"/>
              <a:t> </a:t>
            </a:r>
            <a:r>
              <a:rPr lang="nl-BE" sz="3100" dirty="0" err="1" smtClean="0"/>
              <a:t>extrémités</a:t>
            </a:r>
            <a:r>
              <a:rPr lang="nl-BE" sz="3100" dirty="0" smtClean="0"/>
              <a:t>. Vu de </a:t>
            </a:r>
            <a:r>
              <a:rPr lang="nl-BE" sz="3100" dirty="0" err="1" smtClean="0"/>
              <a:t>près</a:t>
            </a:r>
            <a:r>
              <a:rPr lang="nl-BE" sz="3100" dirty="0" smtClean="0"/>
              <a:t>, on </a:t>
            </a:r>
            <a:r>
              <a:rPr lang="nl-BE" sz="3100" dirty="0" err="1" smtClean="0"/>
              <a:t>observe</a:t>
            </a:r>
            <a:r>
              <a:rPr lang="nl-BE" sz="3100" dirty="0" smtClean="0"/>
              <a:t> que la couleur </a:t>
            </a:r>
            <a:r>
              <a:rPr lang="nl-BE" sz="3100" dirty="0" err="1" smtClean="0"/>
              <a:t>vient</a:t>
            </a:r>
            <a:r>
              <a:rPr lang="nl-BE" sz="3100" dirty="0" smtClean="0"/>
              <a:t> du </a:t>
            </a:r>
            <a:r>
              <a:rPr lang="nl-BE" sz="3100" dirty="0" err="1" smtClean="0"/>
              <a:t>mélange</a:t>
            </a:r>
            <a:r>
              <a:rPr lang="nl-BE" sz="3100" dirty="0" smtClean="0"/>
              <a:t> de </a:t>
            </a:r>
            <a:r>
              <a:rPr lang="nl-BE" sz="3100" dirty="0" err="1" smtClean="0"/>
              <a:t>poils</a:t>
            </a:r>
            <a:r>
              <a:rPr lang="nl-BE" sz="3100" dirty="0" smtClean="0"/>
              <a:t> de </a:t>
            </a:r>
            <a:r>
              <a:rPr lang="nl-BE" sz="3100" dirty="0" err="1" smtClean="0"/>
              <a:t>différentes</a:t>
            </a:r>
            <a:r>
              <a:rPr lang="nl-BE" sz="3100" dirty="0" smtClean="0"/>
              <a:t> </a:t>
            </a:r>
            <a:r>
              <a:rPr lang="nl-BE" sz="3100" dirty="0" err="1" smtClean="0"/>
              <a:t>tonalités</a:t>
            </a:r>
            <a:r>
              <a:rPr lang="nl-BE" sz="3100" dirty="0" smtClean="0"/>
              <a:t> : </a:t>
            </a:r>
            <a:r>
              <a:rPr lang="nl-BE" sz="3100" dirty="0" err="1" smtClean="0"/>
              <a:t>Fauve</a:t>
            </a:r>
            <a:r>
              <a:rPr lang="nl-BE" sz="3100" dirty="0" smtClean="0"/>
              <a:t>, </a:t>
            </a:r>
            <a:r>
              <a:rPr lang="nl-BE" sz="3100" dirty="0" err="1" smtClean="0"/>
              <a:t>brun</a:t>
            </a:r>
            <a:r>
              <a:rPr lang="nl-BE" sz="3100" dirty="0" smtClean="0"/>
              <a:t> plus </a:t>
            </a:r>
            <a:r>
              <a:rPr lang="nl-BE" sz="3100" dirty="0" err="1" smtClean="0"/>
              <a:t>ou</a:t>
            </a:r>
            <a:r>
              <a:rPr lang="nl-BE" sz="3100" dirty="0" smtClean="0"/>
              <a:t> </a:t>
            </a:r>
            <a:r>
              <a:rPr lang="nl-BE" sz="3100" dirty="0" err="1" smtClean="0"/>
              <a:t>moins</a:t>
            </a:r>
            <a:r>
              <a:rPr lang="nl-BE" sz="3100" dirty="0" smtClean="0"/>
              <a:t> </a:t>
            </a:r>
            <a:r>
              <a:rPr lang="nl-BE" sz="3100" dirty="0" err="1" smtClean="0"/>
              <a:t>rougeâtre</a:t>
            </a:r>
            <a:r>
              <a:rPr lang="nl-BE" sz="3100" dirty="0" smtClean="0"/>
              <a:t>, gris, </a:t>
            </a:r>
            <a:r>
              <a:rPr lang="nl-BE" sz="3100" dirty="0" err="1" smtClean="0"/>
              <a:t>blanc</a:t>
            </a:r>
            <a:r>
              <a:rPr lang="nl-BE" sz="3100" dirty="0" smtClean="0"/>
              <a:t> et </a:t>
            </a:r>
            <a:r>
              <a:rPr lang="nl-BE" sz="3100" dirty="0" err="1" smtClean="0"/>
              <a:t>noir</a:t>
            </a:r>
            <a:r>
              <a:rPr lang="nl-BE" sz="3100" dirty="0" smtClean="0"/>
              <a:t>.</a:t>
            </a:r>
          </a:p>
          <a:p>
            <a:r>
              <a:rPr lang="nl-BE" sz="3100" dirty="0" err="1" smtClean="0"/>
              <a:t>Visto</a:t>
            </a:r>
            <a:r>
              <a:rPr lang="nl-BE" sz="3100" dirty="0" smtClean="0"/>
              <a:t> a </a:t>
            </a:r>
            <a:r>
              <a:rPr lang="nl-BE" sz="3100" dirty="0" err="1" smtClean="0"/>
              <a:t>distancia</a:t>
            </a:r>
            <a:r>
              <a:rPr lang="nl-BE" sz="3100" dirty="0" smtClean="0"/>
              <a:t> el </a:t>
            </a:r>
            <a:r>
              <a:rPr lang="nl-BE" sz="3100" dirty="0" err="1" smtClean="0"/>
              <a:t>perro</a:t>
            </a:r>
            <a:r>
              <a:rPr lang="nl-BE" sz="3100" dirty="0" smtClean="0"/>
              <a:t> </a:t>
            </a:r>
            <a:r>
              <a:rPr lang="nl-BE" sz="3100" dirty="0" err="1" smtClean="0"/>
              <a:t>parece</a:t>
            </a:r>
            <a:r>
              <a:rPr lang="nl-BE" sz="3100" dirty="0" smtClean="0"/>
              <a:t> </a:t>
            </a:r>
            <a:r>
              <a:rPr lang="nl-BE" sz="3100" dirty="0" err="1" smtClean="0"/>
              <a:t>ser</a:t>
            </a:r>
            <a:r>
              <a:rPr lang="nl-BE" sz="3100" dirty="0" smtClean="0"/>
              <a:t> </a:t>
            </a:r>
            <a:r>
              <a:rPr lang="nl-BE" sz="3100" dirty="0" err="1" smtClean="0"/>
              <a:t>unicolor</a:t>
            </a:r>
            <a:r>
              <a:rPr lang="nl-BE" sz="3100" dirty="0" smtClean="0"/>
              <a:t> y </a:t>
            </a:r>
            <a:r>
              <a:rPr lang="nl-BE" sz="3100" dirty="0" err="1" smtClean="0"/>
              <a:t>puede</a:t>
            </a:r>
            <a:r>
              <a:rPr lang="nl-BE" sz="3100" dirty="0" smtClean="0"/>
              <a:t> </a:t>
            </a:r>
            <a:r>
              <a:rPr lang="nl-BE" sz="3100" dirty="0" err="1" smtClean="0"/>
              <a:t>tener</a:t>
            </a:r>
            <a:r>
              <a:rPr lang="nl-BE" sz="3100" dirty="0" smtClean="0"/>
              <a:t> </a:t>
            </a:r>
            <a:r>
              <a:rPr lang="nl-BE" sz="3100" dirty="0" err="1" smtClean="0"/>
              <a:t>tonalidades</a:t>
            </a:r>
            <a:r>
              <a:rPr lang="nl-BE" sz="3100" dirty="0" smtClean="0"/>
              <a:t> </a:t>
            </a:r>
            <a:r>
              <a:rPr lang="nl-BE" sz="3100" dirty="0" err="1" smtClean="0"/>
              <a:t>más</a:t>
            </a:r>
            <a:r>
              <a:rPr lang="nl-BE" sz="3100" dirty="0" smtClean="0"/>
              <a:t> </a:t>
            </a:r>
            <a:r>
              <a:rPr lang="nl-BE" sz="3100" dirty="0" err="1" smtClean="0"/>
              <a:t>claras</a:t>
            </a:r>
            <a:r>
              <a:rPr lang="nl-BE" sz="3100" dirty="0" smtClean="0"/>
              <a:t> en las </a:t>
            </a:r>
            <a:r>
              <a:rPr lang="nl-BE" sz="3100" dirty="0" err="1" smtClean="0"/>
              <a:t>extremidades</a:t>
            </a:r>
            <a:r>
              <a:rPr lang="nl-BE" sz="3100" dirty="0" smtClean="0"/>
              <a:t>. </a:t>
            </a:r>
            <a:r>
              <a:rPr lang="nl-BE" sz="3100" dirty="0" err="1" smtClean="0"/>
              <a:t>Visto</a:t>
            </a:r>
            <a:r>
              <a:rPr lang="nl-BE" sz="3100" dirty="0" smtClean="0"/>
              <a:t> de </a:t>
            </a:r>
            <a:r>
              <a:rPr lang="nl-BE" sz="3100" dirty="0" err="1" smtClean="0"/>
              <a:t>cerca</a:t>
            </a:r>
            <a:r>
              <a:rPr lang="nl-BE" sz="3100" dirty="0" smtClean="0"/>
              <a:t>, es de </a:t>
            </a:r>
            <a:r>
              <a:rPr lang="nl-BE" sz="3100" dirty="0" err="1" smtClean="0"/>
              <a:t>resaltar</a:t>
            </a:r>
            <a:r>
              <a:rPr lang="nl-BE" sz="3100" dirty="0" smtClean="0"/>
              <a:t> que el </a:t>
            </a:r>
            <a:r>
              <a:rPr lang="nl-BE" sz="3100" dirty="0" err="1" smtClean="0"/>
              <a:t>color</a:t>
            </a:r>
            <a:r>
              <a:rPr lang="nl-BE" sz="3100" dirty="0" smtClean="0"/>
              <a:t> </a:t>
            </a:r>
            <a:r>
              <a:rPr lang="nl-BE" sz="3100" dirty="0" err="1" smtClean="0"/>
              <a:t>procede</a:t>
            </a:r>
            <a:r>
              <a:rPr lang="nl-BE" sz="3100" dirty="0" smtClean="0"/>
              <a:t> de la </a:t>
            </a:r>
            <a:r>
              <a:rPr lang="nl-BE" sz="3100" dirty="0" err="1" smtClean="0"/>
              <a:t>mezcla</a:t>
            </a:r>
            <a:r>
              <a:rPr lang="nl-BE" sz="3100" dirty="0" smtClean="0"/>
              <a:t> de </a:t>
            </a:r>
            <a:r>
              <a:rPr lang="nl-BE" sz="3100" dirty="0" err="1" smtClean="0"/>
              <a:t>pelos</a:t>
            </a:r>
            <a:r>
              <a:rPr lang="nl-BE" sz="3100" dirty="0" smtClean="0"/>
              <a:t> de </a:t>
            </a:r>
            <a:r>
              <a:rPr lang="nl-BE" sz="3100" dirty="0" err="1" smtClean="0"/>
              <a:t>diferentes</a:t>
            </a:r>
            <a:r>
              <a:rPr lang="nl-BE" sz="3100" dirty="0" smtClean="0"/>
              <a:t> </a:t>
            </a:r>
            <a:r>
              <a:rPr lang="nl-BE" sz="3100" dirty="0" err="1" smtClean="0"/>
              <a:t>tonos</a:t>
            </a:r>
            <a:r>
              <a:rPr lang="nl-BE" sz="3100" dirty="0" smtClean="0"/>
              <a:t>: </a:t>
            </a:r>
            <a:r>
              <a:rPr lang="nl-BE" sz="3100" dirty="0" err="1" smtClean="0"/>
              <a:t>barquilio</a:t>
            </a:r>
            <a:r>
              <a:rPr lang="nl-BE" sz="3100" dirty="0" smtClean="0"/>
              <a:t>, </a:t>
            </a:r>
            <a:r>
              <a:rPr lang="nl-BE" sz="3100" dirty="0" err="1" smtClean="0"/>
              <a:t>castaño</a:t>
            </a:r>
            <a:r>
              <a:rPr lang="nl-BE" sz="3100" dirty="0" smtClean="0"/>
              <a:t> </a:t>
            </a:r>
            <a:r>
              <a:rPr lang="nl-BE" sz="3100" dirty="0" err="1" smtClean="0"/>
              <a:t>más</a:t>
            </a:r>
            <a:r>
              <a:rPr lang="nl-BE" sz="3100" dirty="0" smtClean="0"/>
              <a:t> o </a:t>
            </a:r>
            <a:r>
              <a:rPr lang="nl-BE" sz="3100" dirty="0" err="1" smtClean="0"/>
              <a:t>menos</a:t>
            </a:r>
            <a:r>
              <a:rPr lang="nl-BE" sz="3100" dirty="0" smtClean="0"/>
              <a:t> </a:t>
            </a:r>
            <a:r>
              <a:rPr lang="nl-BE" sz="3100" dirty="0" err="1" smtClean="0"/>
              <a:t>rojizo</a:t>
            </a:r>
            <a:r>
              <a:rPr lang="nl-BE" sz="3100" dirty="0" smtClean="0"/>
              <a:t>, gris, blanco y </a:t>
            </a:r>
            <a:r>
              <a:rPr lang="nl-BE" sz="3100" dirty="0" err="1" smtClean="0"/>
              <a:t>negro</a:t>
            </a:r>
            <a:r>
              <a:rPr lang="nl-BE" sz="3100" dirty="0" smtClean="0"/>
              <a:t>.</a:t>
            </a:r>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561850011"/>
              </p:ext>
            </p:extLst>
          </p:nvPr>
        </p:nvGraphicFramePr>
        <p:xfrm>
          <a:off x="2771800" y="5445224"/>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4047897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Het hoofd     </a:t>
            </a:r>
            <a:r>
              <a:rPr lang="en-US" sz="2800" b="1" dirty="0">
                <a:solidFill>
                  <a:srgbClr val="FF0000"/>
                </a:solidFill>
              </a:rPr>
              <a:t>Tête     </a:t>
            </a:r>
            <a:r>
              <a:rPr lang="es-ES" sz="2800" b="1" dirty="0">
                <a:solidFill>
                  <a:srgbClr val="FF0000"/>
                </a:solidFill>
              </a:rPr>
              <a:t>Cabeza</a:t>
            </a:r>
            <a:r>
              <a:rPr lang="es-ES" sz="2800" dirty="0">
                <a:solidFill>
                  <a:srgbClr val="FF0000"/>
                </a:solidFill>
              </a:rPr>
              <a:t> </a:t>
            </a:r>
            <a:r>
              <a:rPr lang="es-ES" sz="2400" dirty="0" smtClean="0"/>
              <a:t/>
            </a:r>
            <a:br>
              <a:rPr lang="es-ES" sz="2400" dirty="0" smtClean="0"/>
            </a:br>
            <a:r>
              <a:rPr lang="nl-BE" sz="2000" b="1" dirty="0"/>
              <a:t>Algemeen beeld     </a:t>
            </a:r>
            <a:r>
              <a:rPr lang="nl-BE" sz="2000" b="1" dirty="0" err="1"/>
              <a:t>Géneralités</a:t>
            </a:r>
            <a:r>
              <a:rPr lang="nl-BE" sz="2000" b="1" dirty="0"/>
              <a:t>     </a:t>
            </a:r>
            <a:r>
              <a:rPr lang="es-ES" sz="2000" b="1" dirty="0"/>
              <a:t>Apariencia general</a:t>
            </a:r>
            <a:endParaRPr lang="nl-BE" sz="2000" dirty="0">
              <a:latin typeface="Bookman Old Style" pitchFamily="18" charset="0"/>
            </a:endParaRPr>
          </a:p>
        </p:txBody>
      </p:sp>
      <p:sp>
        <p:nvSpPr>
          <p:cNvPr id="3" name="Tijdelijke aanduiding voor inhoud 2"/>
          <p:cNvSpPr>
            <a:spLocks noGrp="1"/>
          </p:cNvSpPr>
          <p:nvPr>
            <p:ph idx="1"/>
          </p:nvPr>
        </p:nvSpPr>
        <p:spPr/>
        <p:txBody>
          <a:bodyPr>
            <a:normAutofit/>
          </a:bodyPr>
          <a:lstStyle/>
          <a:p>
            <a:r>
              <a:rPr lang="nl-BE" sz="2800" dirty="0"/>
              <a:t>Krachtig, licht gewelfd met een brede basis zonder zwaar te zijn, goed in proportie met de rest van het lichaam.</a:t>
            </a:r>
          </a:p>
          <a:p>
            <a:r>
              <a:rPr lang="en-US" sz="2800" dirty="0"/>
              <a:t>Tête forte, </a:t>
            </a:r>
            <a:r>
              <a:rPr lang="en-US" sz="2800" dirty="0" err="1"/>
              <a:t>légèrement</a:t>
            </a:r>
            <a:r>
              <a:rPr lang="en-US" sz="2800" dirty="0"/>
              <a:t> </a:t>
            </a:r>
            <a:r>
              <a:rPr lang="en-US" sz="2800" dirty="0" err="1"/>
              <a:t>convexe</a:t>
            </a:r>
            <a:r>
              <a:rPr lang="en-US" sz="2800" dirty="0"/>
              <a:t> et large à la base, sans </a:t>
            </a:r>
            <a:r>
              <a:rPr lang="en-US" sz="2800" dirty="0" err="1"/>
              <a:t>lourdeur</a:t>
            </a:r>
            <a:r>
              <a:rPr lang="en-US" sz="2800" dirty="0"/>
              <a:t>, </a:t>
            </a:r>
            <a:r>
              <a:rPr lang="en-US" sz="2800" dirty="0" err="1"/>
              <a:t>bien</a:t>
            </a:r>
            <a:r>
              <a:rPr lang="en-US" sz="2800" dirty="0"/>
              <a:t> </a:t>
            </a:r>
            <a:r>
              <a:rPr lang="en-US" sz="2800" dirty="0" err="1"/>
              <a:t>proportionnée</a:t>
            </a:r>
            <a:r>
              <a:rPr lang="en-US" sz="2800" dirty="0"/>
              <a:t> au </a:t>
            </a:r>
            <a:r>
              <a:rPr lang="en-US" sz="2800" dirty="0" err="1"/>
              <a:t>reste</a:t>
            </a:r>
            <a:r>
              <a:rPr lang="en-US" sz="2800" dirty="0"/>
              <a:t> du corps. </a:t>
            </a:r>
            <a:endParaRPr lang="nl-BE" sz="2800" dirty="0"/>
          </a:p>
          <a:p>
            <a:r>
              <a:rPr lang="es-ES" sz="2800" dirty="0"/>
              <a:t>Cabeza fuerte, ligeramente convexa y amplia en la base, sin pesadez, bien proporcionada respecto al resto del cuerpo. </a:t>
            </a:r>
            <a:endParaRPr lang="nl-BE" sz="2800"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319436077"/>
              </p:ext>
            </p:extLst>
          </p:nvPr>
        </p:nvGraphicFramePr>
        <p:xfrm>
          <a:off x="1401031" y="5661248"/>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34</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4</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4609335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Kleur      </a:t>
            </a:r>
            <a:r>
              <a:rPr lang="en-US" sz="2800" b="1" dirty="0" err="1">
                <a:solidFill>
                  <a:srgbClr val="FF0000"/>
                </a:solidFill>
              </a:rPr>
              <a:t>Couleurs</a:t>
            </a:r>
            <a:r>
              <a:rPr lang="en-US" sz="2800" b="1" dirty="0">
                <a:solidFill>
                  <a:srgbClr val="FF0000"/>
                </a:solidFill>
              </a:rPr>
              <a:t>     </a:t>
            </a:r>
            <a:r>
              <a:rPr lang="es-ES" sz="2800" b="1" dirty="0">
                <a:solidFill>
                  <a:srgbClr val="FF0000"/>
                </a:solidFill>
              </a:rPr>
              <a:t>Colores</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normAutofit fontScale="47500" lnSpcReduction="20000"/>
          </a:bodyPr>
          <a:lstStyle/>
          <a:p>
            <a:pPr marL="0" indent="0">
              <a:buNone/>
            </a:pPr>
            <a:r>
              <a:rPr lang="nl-BE" dirty="0" smtClean="0"/>
              <a:t>De vachtkleuren als resultaat van deze mengeling zijn: </a:t>
            </a:r>
          </a:p>
          <a:p>
            <a:pPr marL="0" indent="0">
              <a:buNone/>
            </a:pPr>
            <a:r>
              <a:rPr lang="nl-BE" dirty="0" smtClean="0"/>
              <a:t>-	FAUVE: licht-, middel- en donker roestbruin; </a:t>
            </a:r>
          </a:p>
          <a:p>
            <a:pPr marL="0" indent="0">
              <a:buNone/>
            </a:pPr>
            <a:r>
              <a:rPr lang="nl-BE" dirty="0" smtClean="0"/>
              <a:t>-	ZAND: licht-, middel- en donker zandkleur vermengd met donkere en lichte haren; </a:t>
            </a:r>
          </a:p>
          <a:p>
            <a:pPr marL="0" indent="0">
              <a:buNone/>
            </a:pPr>
            <a:r>
              <a:rPr lang="nl-BE" dirty="0" smtClean="0"/>
              <a:t>-	GRIJS: grijs gevormd door witte, grijze en zwarte haren met tinten van zilvergrijs tot </a:t>
            </a:r>
          </a:p>
          <a:p>
            <a:pPr marL="0" indent="0">
              <a:buNone/>
            </a:pPr>
            <a:r>
              <a:rPr lang="nl-BE" dirty="0"/>
              <a:t>	</a:t>
            </a:r>
            <a:r>
              <a:rPr lang="nl-BE" dirty="0" smtClean="0"/>
              <a:t>zwartgrijs</a:t>
            </a:r>
          </a:p>
          <a:p>
            <a:pPr marL="0" indent="0">
              <a:buNone/>
            </a:pPr>
            <a:r>
              <a:rPr lang="nl-BE" dirty="0" smtClean="0"/>
              <a:t>Les </a:t>
            </a:r>
            <a:r>
              <a:rPr lang="nl-BE" dirty="0" err="1" smtClean="0"/>
              <a:t>couleurs</a:t>
            </a:r>
            <a:r>
              <a:rPr lang="nl-BE" dirty="0" smtClean="0"/>
              <a:t> de base </a:t>
            </a:r>
            <a:r>
              <a:rPr lang="nl-BE" dirty="0" err="1" smtClean="0"/>
              <a:t>découlant</a:t>
            </a:r>
            <a:r>
              <a:rPr lang="nl-BE" dirty="0" smtClean="0"/>
              <a:t> de </a:t>
            </a:r>
            <a:r>
              <a:rPr lang="nl-BE" dirty="0" err="1" smtClean="0"/>
              <a:t>ce</a:t>
            </a:r>
            <a:r>
              <a:rPr lang="nl-BE" dirty="0" smtClean="0"/>
              <a:t> </a:t>
            </a:r>
            <a:r>
              <a:rPr lang="nl-BE" dirty="0" err="1" smtClean="0"/>
              <a:t>mélange</a:t>
            </a:r>
            <a:r>
              <a:rPr lang="nl-BE" dirty="0" smtClean="0"/>
              <a:t> </a:t>
            </a:r>
            <a:r>
              <a:rPr lang="nl-BE" dirty="0" err="1" smtClean="0"/>
              <a:t>sont</a:t>
            </a:r>
            <a:r>
              <a:rPr lang="nl-BE" dirty="0" smtClean="0"/>
              <a:t> : </a:t>
            </a:r>
          </a:p>
          <a:p>
            <a:pPr marL="0" indent="0">
              <a:buNone/>
            </a:pPr>
            <a:r>
              <a:rPr lang="nl-BE" dirty="0" smtClean="0"/>
              <a:t>-	FAUVE, dans </a:t>
            </a:r>
            <a:r>
              <a:rPr lang="nl-BE" dirty="0" err="1" smtClean="0"/>
              <a:t>ses</a:t>
            </a:r>
            <a:r>
              <a:rPr lang="nl-BE" dirty="0" smtClean="0"/>
              <a:t> nuances </a:t>
            </a:r>
            <a:r>
              <a:rPr lang="nl-BE" dirty="0" err="1" smtClean="0"/>
              <a:t>claires</a:t>
            </a:r>
            <a:r>
              <a:rPr lang="nl-BE" dirty="0" smtClean="0"/>
              <a:t>, moyennes et </a:t>
            </a:r>
            <a:r>
              <a:rPr lang="nl-BE" dirty="0" err="1" smtClean="0"/>
              <a:t>foncées</a:t>
            </a:r>
            <a:r>
              <a:rPr lang="nl-BE" dirty="0" smtClean="0"/>
              <a:t> ; </a:t>
            </a:r>
          </a:p>
          <a:p>
            <a:pPr marL="0" indent="0">
              <a:buNone/>
            </a:pPr>
            <a:r>
              <a:rPr lang="nl-BE" dirty="0" smtClean="0"/>
              <a:t>-	SABLE, </a:t>
            </a:r>
            <a:r>
              <a:rPr lang="nl-BE" dirty="0" err="1" smtClean="0"/>
              <a:t>avec</a:t>
            </a:r>
            <a:r>
              <a:rPr lang="nl-BE" dirty="0" smtClean="0"/>
              <a:t> </a:t>
            </a:r>
            <a:r>
              <a:rPr lang="nl-BE" dirty="0" err="1" smtClean="0"/>
              <a:t>poils</a:t>
            </a:r>
            <a:r>
              <a:rPr lang="nl-BE" dirty="0" smtClean="0"/>
              <a:t> marrons, </a:t>
            </a:r>
            <a:r>
              <a:rPr lang="nl-BE" dirty="0" err="1" smtClean="0"/>
              <a:t>fauves</a:t>
            </a:r>
            <a:r>
              <a:rPr lang="nl-BE" dirty="0" smtClean="0"/>
              <a:t>, </a:t>
            </a:r>
            <a:r>
              <a:rPr lang="nl-BE" dirty="0" err="1" smtClean="0"/>
              <a:t>blancs</a:t>
            </a:r>
            <a:r>
              <a:rPr lang="nl-BE" dirty="0" smtClean="0"/>
              <a:t> et </a:t>
            </a:r>
            <a:r>
              <a:rPr lang="nl-BE" dirty="0" err="1" smtClean="0"/>
              <a:t>noirs</a:t>
            </a:r>
            <a:r>
              <a:rPr lang="nl-BE" dirty="0" smtClean="0"/>
              <a:t>, </a:t>
            </a:r>
            <a:r>
              <a:rPr lang="nl-BE" dirty="0" err="1" smtClean="0"/>
              <a:t>aussi</a:t>
            </a:r>
            <a:r>
              <a:rPr lang="nl-BE" dirty="0" smtClean="0"/>
              <a:t> dans </a:t>
            </a:r>
            <a:r>
              <a:rPr lang="nl-BE" dirty="0" err="1" smtClean="0"/>
              <a:t>ses</a:t>
            </a:r>
            <a:r>
              <a:rPr lang="nl-BE" dirty="0" smtClean="0"/>
              <a:t> nuances </a:t>
            </a:r>
            <a:r>
              <a:rPr lang="nl-BE" dirty="0" err="1" smtClean="0"/>
              <a:t>claires</a:t>
            </a:r>
            <a:r>
              <a:rPr lang="nl-BE" dirty="0" smtClean="0"/>
              <a:t>, </a:t>
            </a:r>
          </a:p>
          <a:p>
            <a:pPr marL="0" indent="0">
              <a:buNone/>
            </a:pPr>
            <a:r>
              <a:rPr lang="nl-BE" dirty="0"/>
              <a:t>	</a:t>
            </a:r>
            <a:r>
              <a:rPr lang="nl-BE" dirty="0" smtClean="0"/>
              <a:t>moyennes, </a:t>
            </a:r>
            <a:r>
              <a:rPr lang="nl-BE" dirty="0" err="1" smtClean="0"/>
              <a:t>foncées</a:t>
            </a:r>
            <a:r>
              <a:rPr lang="nl-BE" dirty="0" smtClean="0"/>
              <a:t>. </a:t>
            </a:r>
          </a:p>
          <a:p>
            <a:pPr marL="0" indent="0">
              <a:buNone/>
            </a:pPr>
            <a:r>
              <a:rPr lang="nl-BE" dirty="0" smtClean="0"/>
              <a:t>-	GRIS, </a:t>
            </a:r>
            <a:r>
              <a:rPr lang="nl-BE" dirty="0" err="1" smtClean="0"/>
              <a:t>formé</a:t>
            </a:r>
            <a:r>
              <a:rPr lang="nl-BE" dirty="0" smtClean="0"/>
              <a:t> de </a:t>
            </a:r>
            <a:r>
              <a:rPr lang="nl-BE" dirty="0" err="1" smtClean="0"/>
              <a:t>poils</a:t>
            </a:r>
            <a:r>
              <a:rPr lang="nl-BE" dirty="0" smtClean="0"/>
              <a:t> </a:t>
            </a:r>
            <a:r>
              <a:rPr lang="nl-BE" dirty="0" err="1" smtClean="0"/>
              <a:t>blancs</a:t>
            </a:r>
            <a:r>
              <a:rPr lang="nl-BE" dirty="0" smtClean="0"/>
              <a:t>, gris et </a:t>
            </a:r>
            <a:r>
              <a:rPr lang="nl-BE" dirty="0" err="1" smtClean="0"/>
              <a:t>noirs</a:t>
            </a:r>
            <a:r>
              <a:rPr lang="nl-BE" dirty="0" smtClean="0"/>
              <a:t>, </a:t>
            </a:r>
            <a:r>
              <a:rPr lang="nl-BE" dirty="0" err="1" smtClean="0"/>
              <a:t>avec</a:t>
            </a:r>
            <a:r>
              <a:rPr lang="nl-BE" dirty="0" smtClean="0"/>
              <a:t> des nuances </a:t>
            </a:r>
            <a:r>
              <a:rPr lang="nl-BE" dirty="0" err="1" smtClean="0"/>
              <a:t>allant</a:t>
            </a:r>
            <a:r>
              <a:rPr lang="nl-BE" dirty="0" smtClean="0"/>
              <a:t> du gris </a:t>
            </a:r>
            <a:r>
              <a:rPr lang="nl-BE" dirty="0" err="1" smtClean="0"/>
              <a:t>argent</a:t>
            </a:r>
            <a:r>
              <a:rPr lang="nl-BE" dirty="0" smtClean="0"/>
              <a:t> au gris </a:t>
            </a:r>
            <a:r>
              <a:rPr lang="nl-BE" dirty="0" err="1" smtClean="0"/>
              <a:t>noir</a:t>
            </a:r>
            <a:r>
              <a:rPr lang="nl-BE" dirty="0" smtClean="0"/>
              <a:t>.</a:t>
            </a:r>
          </a:p>
          <a:p>
            <a:pPr marL="0" indent="0">
              <a:buNone/>
            </a:pPr>
            <a:r>
              <a:rPr lang="nl-BE" dirty="0" smtClean="0"/>
              <a:t>Los </a:t>
            </a:r>
            <a:r>
              <a:rPr lang="nl-BE" dirty="0" err="1" smtClean="0"/>
              <a:t>colores</a:t>
            </a:r>
            <a:r>
              <a:rPr lang="nl-BE" dirty="0" smtClean="0"/>
              <a:t> </a:t>
            </a:r>
            <a:r>
              <a:rPr lang="nl-BE" dirty="0" err="1" smtClean="0"/>
              <a:t>básicos</a:t>
            </a:r>
            <a:r>
              <a:rPr lang="nl-BE" dirty="0" smtClean="0"/>
              <a:t> que </a:t>
            </a:r>
            <a:r>
              <a:rPr lang="nl-BE" dirty="0" err="1" smtClean="0"/>
              <a:t>derivan</a:t>
            </a:r>
            <a:r>
              <a:rPr lang="nl-BE" dirty="0" smtClean="0"/>
              <a:t> de </a:t>
            </a:r>
            <a:r>
              <a:rPr lang="nl-BE" dirty="0" err="1" smtClean="0"/>
              <a:t>esta</a:t>
            </a:r>
            <a:r>
              <a:rPr lang="nl-BE" dirty="0" smtClean="0"/>
              <a:t> </a:t>
            </a:r>
            <a:r>
              <a:rPr lang="nl-BE" dirty="0" err="1" smtClean="0"/>
              <a:t>mezcla</a:t>
            </a:r>
            <a:r>
              <a:rPr lang="nl-BE" dirty="0" smtClean="0"/>
              <a:t> </a:t>
            </a:r>
            <a:r>
              <a:rPr lang="nl-BE" dirty="0" err="1" smtClean="0"/>
              <a:t>son</a:t>
            </a:r>
            <a:r>
              <a:rPr lang="nl-BE" dirty="0" smtClean="0"/>
              <a:t>: </a:t>
            </a:r>
          </a:p>
          <a:p>
            <a:pPr marL="0" indent="0">
              <a:buNone/>
            </a:pPr>
            <a:r>
              <a:rPr lang="nl-BE" dirty="0" smtClean="0"/>
              <a:t>-	BARQUILLO, en sus </a:t>
            </a:r>
            <a:r>
              <a:rPr lang="nl-BE" dirty="0" err="1" smtClean="0"/>
              <a:t>tonos</a:t>
            </a:r>
            <a:r>
              <a:rPr lang="nl-BE" dirty="0" smtClean="0"/>
              <a:t> </a:t>
            </a:r>
            <a:r>
              <a:rPr lang="nl-BE" dirty="0" err="1" smtClean="0"/>
              <a:t>claros</a:t>
            </a:r>
            <a:r>
              <a:rPr lang="nl-BE" dirty="0" smtClean="0"/>
              <a:t>, </a:t>
            </a:r>
            <a:r>
              <a:rPr lang="nl-BE" dirty="0" err="1" smtClean="0"/>
              <a:t>medios</a:t>
            </a:r>
            <a:r>
              <a:rPr lang="nl-BE" dirty="0" smtClean="0"/>
              <a:t> y </a:t>
            </a:r>
            <a:r>
              <a:rPr lang="nl-BE" dirty="0" err="1" smtClean="0"/>
              <a:t>oscuros</a:t>
            </a:r>
            <a:r>
              <a:rPr lang="nl-BE" dirty="0" smtClean="0"/>
              <a:t>, </a:t>
            </a:r>
          </a:p>
          <a:p>
            <a:pPr marL="0" indent="0">
              <a:buNone/>
            </a:pPr>
            <a:r>
              <a:rPr lang="nl-BE" dirty="0" smtClean="0"/>
              <a:t>-	ARENA, </a:t>
            </a:r>
            <a:r>
              <a:rPr lang="nl-BE" dirty="0" err="1" smtClean="0"/>
              <a:t>pelos</a:t>
            </a:r>
            <a:r>
              <a:rPr lang="nl-BE" dirty="0" smtClean="0"/>
              <a:t> arena, </a:t>
            </a:r>
            <a:r>
              <a:rPr lang="nl-BE" dirty="0" err="1" smtClean="0"/>
              <a:t>barquillo</a:t>
            </a:r>
            <a:r>
              <a:rPr lang="nl-BE" dirty="0" smtClean="0"/>
              <a:t>, blanco y </a:t>
            </a:r>
            <a:r>
              <a:rPr lang="nl-BE" dirty="0" err="1" smtClean="0"/>
              <a:t>negros</a:t>
            </a:r>
            <a:r>
              <a:rPr lang="nl-BE" dirty="0" smtClean="0"/>
              <a:t>. Con </a:t>
            </a:r>
            <a:r>
              <a:rPr lang="nl-BE" dirty="0" err="1" smtClean="0"/>
              <a:t>tonalidadeas</a:t>
            </a:r>
            <a:r>
              <a:rPr lang="nl-BE" dirty="0" smtClean="0"/>
              <a:t> </a:t>
            </a:r>
            <a:r>
              <a:rPr lang="nl-BE" dirty="0" err="1" smtClean="0"/>
              <a:t>claras</a:t>
            </a:r>
            <a:r>
              <a:rPr lang="nl-BE" dirty="0" smtClean="0"/>
              <a:t> media y </a:t>
            </a:r>
            <a:r>
              <a:rPr lang="nl-BE" dirty="0" err="1" smtClean="0"/>
              <a:t>oscura</a:t>
            </a:r>
            <a:endParaRPr lang="nl-BE" dirty="0" smtClean="0"/>
          </a:p>
          <a:p>
            <a:pPr marL="0" indent="0">
              <a:buNone/>
            </a:pPr>
            <a:r>
              <a:rPr lang="nl-BE" dirty="0" smtClean="0"/>
              <a:t>-	GRIS, </a:t>
            </a:r>
            <a:r>
              <a:rPr lang="nl-BE" dirty="0" err="1" smtClean="0"/>
              <a:t>compuesto</a:t>
            </a:r>
            <a:r>
              <a:rPr lang="nl-BE" dirty="0" smtClean="0"/>
              <a:t> de blanco, gris y </a:t>
            </a:r>
            <a:r>
              <a:rPr lang="nl-BE" dirty="0" err="1" smtClean="0"/>
              <a:t>negro</a:t>
            </a:r>
            <a:r>
              <a:rPr lang="nl-BE" dirty="0" smtClean="0"/>
              <a:t>, con </a:t>
            </a:r>
            <a:r>
              <a:rPr lang="nl-BE" dirty="0" err="1" smtClean="0"/>
              <a:t>matices</a:t>
            </a:r>
            <a:r>
              <a:rPr lang="nl-BE" dirty="0" smtClean="0"/>
              <a:t> que van del gris </a:t>
            </a:r>
            <a:r>
              <a:rPr lang="nl-BE" dirty="0" err="1" smtClean="0"/>
              <a:t>plateado</a:t>
            </a:r>
            <a:r>
              <a:rPr lang="nl-BE" dirty="0" smtClean="0"/>
              <a:t> al gris </a:t>
            </a:r>
            <a:r>
              <a:rPr lang="nl-BE" dirty="0"/>
              <a:t>	</a:t>
            </a:r>
            <a:r>
              <a:rPr lang="nl-BE" dirty="0" err="1" smtClean="0"/>
              <a:t>oscuro</a:t>
            </a:r>
            <a:r>
              <a:rPr lang="nl-BE" dirty="0" smtClean="0"/>
              <a:t>. </a:t>
            </a:r>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623675366"/>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36</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2</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51719648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Kleur      </a:t>
            </a:r>
            <a:r>
              <a:rPr lang="en-US" sz="2800" b="1" dirty="0" err="1">
                <a:solidFill>
                  <a:srgbClr val="FF0000"/>
                </a:solidFill>
              </a:rPr>
              <a:t>Couleurs</a:t>
            </a:r>
            <a:r>
              <a:rPr lang="en-US" sz="2800" b="1" dirty="0">
                <a:solidFill>
                  <a:srgbClr val="FF0000"/>
                </a:solidFill>
              </a:rPr>
              <a:t>     </a:t>
            </a:r>
            <a:r>
              <a:rPr lang="es-ES" sz="2800" b="1" dirty="0">
                <a:solidFill>
                  <a:srgbClr val="FF0000"/>
                </a:solidFill>
              </a:rPr>
              <a:t>Colores</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fr-FR" dirty="0" err="1" smtClean="0"/>
              <a:t>Zwarte</a:t>
            </a:r>
            <a:r>
              <a:rPr lang="fr-FR" dirty="0" smtClean="0"/>
              <a:t> of </a:t>
            </a:r>
            <a:r>
              <a:rPr lang="fr-FR" dirty="0" err="1" smtClean="0"/>
              <a:t>witte</a:t>
            </a:r>
            <a:r>
              <a:rPr lang="fr-FR" dirty="0" smtClean="0"/>
              <a:t> </a:t>
            </a:r>
            <a:r>
              <a:rPr lang="fr-FR" dirty="0" err="1" smtClean="0"/>
              <a:t>aftekening</a:t>
            </a:r>
            <a:r>
              <a:rPr lang="fr-FR" dirty="0" smtClean="0"/>
              <a:t> </a:t>
            </a:r>
            <a:r>
              <a:rPr lang="fr-FR" dirty="0" err="1" smtClean="0"/>
              <a:t>is</a:t>
            </a:r>
            <a:r>
              <a:rPr lang="fr-FR" dirty="0" smtClean="0"/>
              <a:t> niet </a:t>
            </a:r>
            <a:r>
              <a:rPr lang="fr-FR" dirty="0" err="1" smtClean="0"/>
              <a:t>toegestaan</a:t>
            </a:r>
            <a:r>
              <a:rPr lang="fr-FR" dirty="0" smtClean="0"/>
              <a:t>.</a:t>
            </a:r>
          </a:p>
          <a:p>
            <a:r>
              <a:rPr lang="fr-FR" dirty="0" smtClean="0"/>
              <a:t>Ne sont pas admises les tâches blanches ou noires.</a:t>
            </a:r>
          </a:p>
          <a:p>
            <a:r>
              <a:rPr lang="fr-FR" dirty="0" smtClean="0"/>
              <a:t>No se </a:t>
            </a:r>
            <a:r>
              <a:rPr lang="fr-FR" dirty="0" err="1" smtClean="0"/>
              <a:t>admiten</a:t>
            </a:r>
            <a:r>
              <a:rPr lang="fr-FR" dirty="0" smtClean="0"/>
              <a:t> </a:t>
            </a:r>
            <a:r>
              <a:rPr lang="fr-FR" dirty="0" err="1" smtClean="0"/>
              <a:t>manchas</a:t>
            </a:r>
            <a:r>
              <a:rPr lang="fr-FR" dirty="0" smtClean="0"/>
              <a:t> </a:t>
            </a:r>
            <a:r>
              <a:rPr lang="fr-FR" dirty="0" err="1" smtClean="0"/>
              <a:t>blancas</a:t>
            </a:r>
            <a:r>
              <a:rPr lang="fr-FR" dirty="0" smtClean="0"/>
              <a:t> ni </a:t>
            </a:r>
            <a:r>
              <a:rPr lang="fr-FR" dirty="0" err="1" smtClean="0"/>
              <a:t>negras</a:t>
            </a:r>
            <a:r>
              <a:rPr lang="fr-FR" dirty="0" smtClean="0"/>
              <a:t>.</a:t>
            </a:r>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4001870905"/>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290018804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a:solidFill>
                  <a:srgbClr val="FF0000"/>
                </a:solidFill>
              </a:rPr>
              <a:t>Kleur      </a:t>
            </a:r>
            <a:r>
              <a:rPr lang="en-US" sz="2800" b="1" dirty="0" err="1">
                <a:solidFill>
                  <a:srgbClr val="FF0000"/>
                </a:solidFill>
              </a:rPr>
              <a:t>Couleurs</a:t>
            </a:r>
            <a:r>
              <a:rPr lang="en-US" sz="2800" b="1" dirty="0">
                <a:solidFill>
                  <a:srgbClr val="FF0000"/>
                </a:solidFill>
              </a:rPr>
              <a:t>     </a:t>
            </a:r>
            <a:r>
              <a:rPr lang="es-ES" sz="2800" b="1" dirty="0">
                <a:solidFill>
                  <a:srgbClr val="FF0000"/>
                </a:solidFill>
              </a:rPr>
              <a:t>Colores</a:t>
            </a:r>
            <a:endParaRPr lang="nl-BE" sz="28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normAutofit fontScale="85000" lnSpcReduction="10000"/>
          </a:bodyPr>
          <a:lstStyle/>
          <a:p>
            <a:r>
              <a:rPr lang="nl-BE" dirty="0" smtClean="0"/>
              <a:t>Wat wit haar op de borst of op de tenen (niet </a:t>
            </a:r>
            <a:r>
              <a:rPr lang="nl-BE" dirty="0" err="1" smtClean="0"/>
              <a:t>tesamen</a:t>
            </a:r>
            <a:r>
              <a:rPr lang="nl-BE" dirty="0" smtClean="0"/>
              <a:t> met een witte nagel) wordt geaccepteerd.</a:t>
            </a:r>
          </a:p>
          <a:p>
            <a:r>
              <a:rPr lang="nl-BE" dirty="0" err="1" smtClean="0"/>
              <a:t>Parfois</a:t>
            </a:r>
            <a:r>
              <a:rPr lang="nl-BE" dirty="0" smtClean="0"/>
              <a:t> on </a:t>
            </a:r>
            <a:r>
              <a:rPr lang="nl-BE" dirty="0" err="1" smtClean="0"/>
              <a:t>tolère</a:t>
            </a:r>
            <a:r>
              <a:rPr lang="nl-BE" dirty="0" smtClean="0"/>
              <a:t> </a:t>
            </a:r>
            <a:r>
              <a:rPr lang="nl-BE" dirty="0" err="1" smtClean="0"/>
              <a:t>quelques</a:t>
            </a:r>
            <a:r>
              <a:rPr lang="nl-BE" dirty="0" smtClean="0"/>
              <a:t> </a:t>
            </a:r>
            <a:r>
              <a:rPr lang="nl-BE" dirty="0" err="1" smtClean="0"/>
              <a:t>poils</a:t>
            </a:r>
            <a:r>
              <a:rPr lang="nl-BE" dirty="0" smtClean="0"/>
              <a:t> </a:t>
            </a:r>
            <a:r>
              <a:rPr lang="nl-BE" dirty="0" err="1" smtClean="0"/>
              <a:t>blancs</a:t>
            </a:r>
            <a:r>
              <a:rPr lang="nl-BE" dirty="0" smtClean="0"/>
              <a:t>, </a:t>
            </a:r>
            <a:r>
              <a:rPr lang="nl-BE" dirty="0" err="1" smtClean="0"/>
              <a:t>groupés</a:t>
            </a:r>
            <a:r>
              <a:rPr lang="nl-BE" dirty="0" smtClean="0"/>
              <a:t> en </a:t>
            </a:r>
            <a:r>
              <a:rPr lang="nl-BE" dirty="0" err="1" smtClean="0"/>
              <a:t>étoile</a:t>
            </a:r>
            <a:r>
              <a:rPr lang="nl-BE" dirty="0" smtClean="0"/>
              <a:t> pectorale, </a:t>
            </a:r>
            <a:r>
              <a:rPr lang="nl-BE" dirty="0" err="1" smtClean="0"/>
              <a:t>ou</a:t>
            </a:r>
            <a:r>
              <a:rPr lang="nl-BE" dirty="0" smtClean="0"/>
              <a:t> </a:t>
            </a:r>
            <a:r>
              <a:rPr lang="nl-BE" dirty="0" err="1" smtClean="0"/>
              <a:t>sur</a:t>
            </a:r>
            <a:r>
              <a:rPr lang="nl-BE" dirty="0" smtClean="0"/>
              <a:t> la </a:t>
            </a:r>
            <a:r>
              <a:rPr lang="nl-BE" dirty="0" err="1" smtClean="0"/>
              <a:t>partie</a:t>
            </a:r>
            <a:r>
              <a:rPr lang="nl-BE" dirty="0" smtClean="0"/>
              <a:t> </a:t>
            </a:r>
            <a:r>
              <a:rPr lang="nl-BE" dirty="0" err="1" smtClean="0"/>
              <a:t>supérieure</a:t>
            </a:r>
            <a:r>
              <a:rPr lang="nl-BE" dirty="0" smtClean="0"/>
              <a:t> des </a:t>
            </a:r>
            <a:r>
              <a:rPr lang="nl-BE" dirty="0" err="1" smtClean="0"/>
              <a:t>doigts</a:t>
            </a:r>
            <a:r>
              <a:rPr lang="nl-BE" dirty="0" smtClean="0"/>
              <a:t>, mais, dans </a:t>
            </a:r>
            <a:r>
              <a:rPr lang="nl-BE" dirty="0" err="1" smtClean="0"/>
              <a:t>ce</a:t>
            </a:r>
            <a:r>
              <a:rPr lang="nl-BE" dirty="0" smtClean="0"/>
              <a:t> </a:t>
            </a:r>
            <a:r>
              <a:rPr lang="nl-BE" dirty="0" err="1" smtClean="0"/>
              <a:t>cas</a:t>
            </a:r>
            <a:r>
              <a:rPr lang="nl-BE" dirty="0" smtClean="0"/>
              <a:t>, </a:t>
            </a:r>
            <a:r>
              <a:rPr lang="nl-BE" dirty="0" err="1" smtClean="0"/>
              <a:t>cependant</a:t>
            </a:r>
            <a:r>
              <a:rPr lang="nl-BE" dirty="0" smtClean="0"/>
              <a:t>, </a:t>
            </a:r>
            <a:r>
              <a:rPr lang="nl-BE" dirty="0" err="1" smtClean="0"/>
              <a:t>celà</a:t>
            </a:r>
            <a:r>
              <a:rPr lang="nl-BE" dirty="0" smtClean="0"/>
              <a:t> ne </a:t>
            </a:r>
            <a:r>
              <a:rPr lang="nl-BE" dirty="0" err="1" smtClean="0"/>
              <a:t>doit</a:t>
            </a:r>
            <a:r>
              <a:rPr lang="nl-BE" dirty="0" smtClean="0"/>
              <a:t> pas </a:t>
            </a:r>
            <a:r>
              <a:rPr lang="nl-BE" dirty="0" err="1" smtClean="0"/>
              <a:t>s'accompagner</a:t>
            </a:r>
            <a:r>
              <a:rPr lang="nl-BE" dirty="0" smtClean="0"/>
              <a:t> </a:t>
            </a:r>
            <a:r>
              <a:rPr lang="nl-BE" dirty="0" err="1" smtClean="0"/>
              <a:t>d'ongles</a:t>
            </a:r>
            <a:r>
              <a:rPr lang="nl-BE" dirty="0" smtClean="0"/>
              <a:t> </a:t>
            </a:r>
            <a:r>
              <a:rPr lang="nl-BE" dirty="0" err="1" smtClean="0"/>
              <a:t>blancs</a:t>
            </a:r>
            <a:r>
              <a:rPr lang="nl-BE" dirty="0" smtClean="0"/>
              <a:t>. </a:t>
            </a:r>
          </a:p>
          <a:p>
            <a:r>
              <a:rPr lang="nl-BE" dirty="0" smtClean="0"/>
              <a:t>A </a:t>
            </a:r>
            <a:r>
              <a:rPr lang="nl-BE" dirty="0" err="1" smtClean="0"/>
              <a:t>veces</a:t>
            </a:r>
            <a:r>
              <a:rPr lang="nl-BE" dirty="0" smtClean="0"/>
              <a:t>, </a:t>
            </a:r>
            <a:r>
              <a:rPr lang="nl-BE" dirty="0" err="1" smtClean="0"/>
              <a:t>unos</a:t>
            </a:r>
            <a:r>
              <a:rPr lang="nl-BE" dirty="0" smtClean="0"/>
              <a:t> </a:t>
            </a:r>
            <a:r>
              <a:rPr lang="nl-BE" dirty="0" err="1" smtClean="0"/>
              <a:t>pocos</a:t>
            </a:r>
            <a:r>
              <a:rPr lang="nl-BE" dirty="0" smtClean="0"/>
              <a:t> </a:t>
            </a:r>
            <a:r>
              <a:rPr lang="nl-BE" dirty="0" err="1" smtClean="0"/>
              <a:t>pelos</a:t>
            </a:r>
            <a:r>
              <a:rPr lang="nl-BE" dirty="0" smtClean="0"/>
              <a:t> </a:t>
            </a:r>
            <a:r>
              <a:rPr lang="nl-BE" dirty="0" err="1" smtClean="0"/>
              <a:t>blancos</a:t>
            </a:r>
            <a:r>
              <a:rPr lang="nl-BE" dirty="0" smtClean="0"/>
              <a:t>, en forma de </a:t>
            </a:r>
            <a:r>
              <a:rPr lang="nl-BE" dirty="0" err="1" smtClean="0"/>
              <a:t>estrella</a:t>
            </a:r>
            <a:r>
              <a:rPr lang="nl-BE" dirty="0" smtClean="0"/>
              <a:t> </a:t>
            </a:r>
            <a:r>
              <a:rPr lang="nl-BE" dirty="0" err="1" smtClean="0"/>
              <a:t>sobre</a:t>
            </a:r>
            <a:r>
              <a:rPr lang="nl-BE" dirty="0" smtClean="0"/>
              <a:t> el </a:t>
            </a:r>
            <a:r>
              <a:rPr lang="nl-BE" dirty="0" err="1" smtClean="0"/>
              <a:t>pecho</a:t>
            </a:r>
            <a:r>
              <a:rPr lang="nl-BE" dirty="0" smtClean="0"/>
              <a:t> </a:t>
            </a:r>
            <a:r>
              <a:rPr lang="nl-BE" dirty="0" err="1" smtClean="0"/>
              <a:t>son</a:t>
            </a:r>
            <a:r>
              <a:rPr lang="nl-BE" dirty="0" smtClean="0"/>
              <a:t> </a:t>
            </a:r>
            <a:r>
              <a:rPr lang="nl-BE" dirty="0" err="1" smtClean="0"/>
              <a:t>tolerados</a:t>
            </a:r>
            <a:r>
              <a:rPr lang="nl-BE" dirty="0" smtClean="0"/>
              <a:t>, o en la </a:t>
            </a:r>
            <a:r>
              <a:rPr lang="nl-BE" dirty="0" err="1" smtClean="0"/>
              <a:t>parte</a:t>
            </a:r>
            <a:r>
              <a:rPr lang="nl-BE" dirty="0" smtClean="0"/>
              <a:t> superior de los </a:t>
            </a:r>
            <a:r>
              <a:rPr lang="nl-BE" dirty="0" err="1" smtClean="0"/>
              <a:t>dedos</a:t>
            </a:r>
            <a:r>
              <a:rPr lang="nl-BE" dirty="0" smtClean="0"/>
              <a:t>, </a:t>
            </a:r>
            <a:r>
              <a:rPr lang="nl-BE" dirty="0" err="1" smtClean="0"/>
              <a:t>pero</a:t>
            </a:r>
            <a:r>
              <a:rPr lang="nl-BE" dirty="0" smtClean="0"/>
              <a:t>, en </a:t>
            </a:r>
            <a:r>
              <a:rPr lang="nl-BE" dirty="0" err="1" smtClean="0"/>
              <a:t>ese</a:t>
            </a:r>
            <a:r>
              <a:rPr lang="nl-BE" dirty="0" smtClean="0"/>
              <a:t> </a:t>
            </a:r>
            <a:r>
              <a:rPr lang="nl-BE" dirty="0" err="1" smtClean="0"/>
              <a:t>caso</a:t>
            </a:r>
            <a:r>
              <a:rPr lang="nl-BE" dirty="0" smtClean="0"/>
              <a:t>, de </a:t>
            </a:r>
            <a:r>
              <a:rPr lang="nl-BE" dirty="0" err="1" smtClean="0"/>
              <a:t>ninguna</a:t>
            </a:r>
            <a:r>
              <a:rPr lang="nl-BE" dirty="0" smtClean="0"/>
              <a:t> </a:t>
            </a:r>
            <a:r>
              <a:rPr lang="nl-BE" dirty="0" err="1" smtClean="0"/>
              <a:t>manera</a:t>
            </a:r>
            <a:r>
              <a:rPr lang="nl-BE" dirty="0" smtClean="0"/>
              <a:t>, no </a:t>
            </a:r>
            <a:r>
              <a:rPr lang="nl-BE" dirty="0" err="1" smtClean="0"/>
              <a:t>debe</a:t>
            </a:r>
            <a:r>
              <a:rPr lang="nl-BE" dirty="0" smtClean="0"/>
              <a:t> </a:t>
            </a:r>
            <a:r>
              <a:rPr lang="nl-BE" dirty="0" err="1" smtClean="0"/>
              <a:t>esto</a:t>
            </a:r>
            <a:r>
              <a:rPr lang="nl-BE" dirty="0" smtClean="0"/>
              <a:t> </a:t>
            </a:r>
            <a:r>
              <a:rPr lang="nl-BE" dirty="0" err="1" smtClean="0"/>
              <a:t>venir</a:t>
            </a:r>
            <a:r>
              <a:rPr lang="nl-BE" dirty="0" smtClean="0"/>
              <a:t> </a:t>
            </a:r>
            <a:r>
              <a:rPr lang="nl-BE" dirty="0" err="1" smtClean="0"/>
              <a:t>acompañado</a:t>
            </a:r>
            <a:r>
              <a:rPr lang="nl-BE" dirty="0" smtClean="0"/>
              <a:t> de </a:t>
            </a:r>
            <a:r>
              <a:rPr lang="nl-BE" dirty="0" err="1" smtClean="0"/>
              <a:t>uñas</a:t>
            </a:r>
            <a:r>
              <a:rPr lang="nl-BE" dirty="0" smtClean="0"/>
              <a:t> </a:t>
            </a:r>
            <a:r>
              <a:rPr lang="nl-BE" dirty="0" err="1" smtClean="0"/>
              <a:t>blancas</a:t>
            </a:r>
            <a:r>
              <a:rPr lang="nl-BE" dirty="0" smtClean="0"/>
              <a:t>.</a:t>
            </a:r>
          </a:p>
          <a:p>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197765705"/>
              </p:ext>
            </p:extLst>
          </p:nvPr>
        </p:nvGraphicFramePr>
        <p:xfrm>
          <a:off x="1259632" y="558924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38</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0</a:t>
                      </a:r>
                      <a:endParaRPr lang="nl-BE" dirty="0"/>
                    </a:p>
                  </a:txBody>
                  <a:tcPr/>
                </a:tc>
              </a:tr>
            </a:tbl>
          </a:graphicData>
        </a:graphic>
      </p:graphicFrame>
    </p:spTree>
    <p:extLst>
      <p:ext uri="{BB962C8B-B14F-4D97-AF65-F5344CB8AC3E}">
        <p14:creationId xmlns:p14="http://schemas.microsoft.com/office/powerpoint/2010/main" val="18040829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r>
              <a:rPr lang="nl-BE" sz="2400" b="1" dirty="0" smtClean="0">
                <a:solidFill>
                  <a:srgbClr val="FF0000"/>
                </a:solidFill>
              </a:rPr>
              <a:t/>
            </a:r>
            <a:br>
              <a:rPr lang="nl-BE" sz="2400" b="1" dirty="0" smtClean="0">
                <a:solidFill>
                  <a:srgbClr val="FF0000"/>
                </a:solidFill>
              </a:rPr>
            </a:br>
            <a:r>
              <a:rPr lang="nl-BE" sz="2400" b="1" dirty="0" err="1" smtClean="0">
                <a:solidFill>
                  <a:srgbClr val="FF0000"/>
                </a:solidFill>
              </a:rPr>
              <a:t>Défauts</a:t>
            </a:r>
            <a:r>
              <a:rPr lang="nl-BE" sz="2400" b="1" dirty="0" smtClean="0">
                <a:solidFill>
                  <a:srgbClr val="FF0000"/>
                </a:solidFill>
              </a:rPr>
              <a:t> </a:t>
            </a:r>
            <a:r>
              <a:rPr lang="nl-BE" sz="2400" b="1" dirty="0">
                <a:solidFill>
                  <a:srgbClr val="FF0000"/>
                </a:solidFill>
              </a:rPr>
              <a:t>graves     </a:t>
            </a:r>
            <a:r>
              <a:rPr lang="nl-BE" sz="2400" b="1" dirty="0" smtClean="0">
                <a:solidFill>
                  <a:srgbClr val="FF0000"/>
                </a:solidFill>
              </a:rPr>
              <a:t/>
            </a:r>
            <a:br>
              <a:rPr lang="nl-BE" sz="2400" b="1" dirty="0" smtClean="0">
                <a:solidFill>
                  <a:srgbClr val="FF0000"/>
                </a:solidFill>
              </a:rPr>
            </a:br>
            <a:r>
              <a:rPr lang="es-ES" sz="2400" b="1" dirty="0" smtClean="0">
                <a:solidFill>
                  <a:srgbClr val="FF0000"/>
                </a:solidFill>
              </a:rPr>
              <a:t>Defectos </a:t>
            </a:r>
            <a:r>
              <a:rPr lang="es-ES" sz="2400" b="1" dirty="0">
                <a:solidFill>
                  <a:srgbClr val="FF0000"/>
                </a:solidFill>
              </a:rPr>
              <a:t>importantes</a:t>
            </a:r>
            <a:endParaRPr lang="nl-BE" sz="24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Plomp hoofd.</a:t>
            </a:r>
          </a:p>
          <a:p>
            <a:r>
              <a:rPr lang="nl-BE" dirty="0" err="1"/>
              <a:t>Tête</a:t>
            </a:r>
            <a:r>
              <a:rPr lang="nl-BE" dirty="0"/>
              <a:t> </a:t>
            </a:r>
            <a:r>
              <a:rPr lang="nl-BE" dirty="0" err="1"/>
              <a:t>plate</a:t>
            </a:r>
            <a:r>
              <a:rPr lang="nl-BE" dirty="0"/>
              <a:t>.</a:t>
            </a:r>
          </a:p>
          <a:p>
            <a:r>
              <a:rPr lang="es-ES" dirty="0"/>
              <a:t>Cabeza plana.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24063902"/>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44710191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Geen stopgroef.</a:t>
            </a:r>
          </a:p>
          <a:p>
            <a:r>
              <a:rPr lang="nl-BE" dirty="0" err="1"/>
              <a:t>Tête</a:t>
            </a:r>
            <a:r>
              <a:rPr lang="nl-BE" dirty="0"/>
              <a:t> sans </a:t>
            </a:r>
            <a:r>
              <a:rPr lang="nl-BE" dirty="0" err="1"/>
              <a:t>sillon</a:t>
            </a:r>
            <a:r>
              <a:rPr lang="nl-BE" dirty="0"/>
              <a:t>.</a:t>
            </a:r>
          </a:p>
          <a:p>
            <a:r>
              <a:rPr lang="es-ES" dirty="0"/>
              <a:t>Cabeza sin surco.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132730820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Rozenoor of slecht aangezet oor met grof kraakbeen.</a:t>
            </a:r>
          </a:p>
          <a:p>
            <a:r>
              <a:rPr lang="en-US" dirty="0"/>
              <a:t>Oreilles en rose </a:t>
            </a:r>
            <a:r>
              <a:rPr lang="en-US" dirty="0" err="1"/>
              <a:t>ou</a:t>
            </a:r>
            <a:r>
              <a:rPr lang="en-US" dirty="0"/>
              <a:t> mal </a:t>
            </a:r>
            <a:r>
              <a:rPr lang="en-US" dirty="0" err="1"/>
              <a:t>implantées</a:t>
            </a:r>
            <a:r>
              <a:rPr lang="en-US" dirty="0"/>
              <a:t>, avec cartilage </a:t>
            </a:r>
            <a:r>
              <a:rPr lang="en-US" dirty="0" err="1"/>
              <a:t>d'insertion</a:t>
            </a:r>
            <a:r>
              <a:rPr lang="en-US" dirty="0"/>
              <a:t> </a:t>
            </a:r>
            <a:r>
              <a:rPr lang="en-US" dirty="0" err="1"/>
              <a:t>épais</a:t>
            </a:r>
            <a:r>
              <a:rPr lang="en-US" dirty="0"/>
              <a:t>.</a:t>
            </a:r>
            <a:endParaRPr lang="nl-BE" dirty="0"/>
          </a:p>
          <a:p>
            <a:r>
              <a:rPr lang="es-ES" dirty="0"/>
              <a:t>Orejas con forma de rosa o mal situadas; cartílago de inserción grueso.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009248974"/>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11  /  38</a:t>
                      </a:r>
                      <a:endParaRPr lang="nl-BE" dirty="0"/>
                    </a:p>
                  </a:txBody>
                  <a:tcPr/>
                </a:tc>
              </a:tr>
            </a:tbl>
          </a:graphicData>
        </a:graphic>
      </p:graphicFrame>
    </p:spTree>
    <p:extLst>
      <p:ext uri="{BB962C8B-B14F-4D97-AF65-F5344CB8AC3E}">
        <p14:creationId xmlns:p14="http://schemas.microsoft.com/office/powerpoint/2010/main" val="302931397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Oren te lang of te ver uit elkaar staand.</a:t>
            </a:r>
          </a:p>
          <a:p>
            <a:r>
              <a:rPr lang="en-US" dirty="0"/>
              <a:t>Oreilles , </a:t>
            </a:r>
            <a:r>
              <a:rPr lang="en-US" dirty="0" err="1"/>
              <a:t>longues</a:t>
            </a:r>
            <a:r>
              <a:rPr lang="en-US" dirty="0"/>
              <a:t> </a:t>
            </a:r>
            <a:r>
              <a:rPr lang="en-US" dirty="0" err="1"/>
              <a:t>ou</a:t>
            </a:r>
            <a:r>
              <a:rPr lang="en-US" dirty="0"/>
              <a:t> </a:t>
            </a:r>
            <a:r>
              <a:rPr lang="en-US" dirty="0" err="1"/>
              <a:t>décollées</a:t>
            </a:r>
            <a:r>
              <a:rPr lang="en-US" dirty="0"/>
              <a:t>.</a:t>
            </a:r>
            <a:endParaRPr lang="nl-BE" dirty="0"/>
          </a:p>
          <a:p>
            <a:r>
              <a:rPr lang="es-ES" dirty="0"/>
              <a:t>Orejas largo o separadas de la cara.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553843331"/>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1  /  38</a:t>
                      </a:r>
                      <a:endParaRPr lang="nl-BE" dirty="0"/>
                    </a:p>
                  </a:txBody>
                  <a:tcPr/>
                </a:tc>
              </a:tr>
            </a:tbl>
          </a:graphicData>
        </a:graphic>
      </p:graphicFrame>
    </p:spTree>
    <p:extLst>
      <p:ext uri="{BB962C8B-B14F-4D97-AF65-F5344CB8AC3E}">
        <p14:creationId xmlns:p14="http://schemas.microsoft.com/office/powerpoint/2010/main" val="376398542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Licht oog.</a:t>
            </a:r>
          </a:p>
          <a:p>
            <a:r>
              <a:rPr lang="nl-BE" dirty="0" err="1"/>
              <a:t>Yeux</a:t>
            </a:r>
            <a:r>
              <a:rPr lang="nl-BE" dirty="0"/>
              <a:t> </a:t>
            </a:r>
            <a:r>
              <a:rPr lang="nl-BE" dirty="0" err="1"/>
              <a:t>clairs</a:t>
            </a:r>
            <a:r>
              <a:rPr lang="nl-BE" dirty="0"/>
              <a:t>.</a:t>
            </a:r>
          </a:p>
          <a:p>
            <a:r>
              <a:rPr lang="es-ES" dirty="0"/>
              <a:t>Ojos claros.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624651716"/>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1  </a:t>
                      </a:r>
                      <a:r>
                        <a:rPr lang="nl-BE" dirty="0" smtClean="0"/>
                        <a:t>/  38</a:t>
                      </a:r>
                      <a:endParaRPr lang="nl-BE" dirty="0"/>
                    </a:p>
                  </a:txBody>
                  <a:tcPr/>
                </a:tc>
              </a:tr>
            </a:tbl>
          </a:graphicData>
        </a:graphic>
      </p:graphicFrame>
    </p:spTree>
    <p:extLst>
      <p:ext uri="{BB962C8B-B14F-4D97-AF65-F5344CB8AC3E}">
        <p14:creationId xmlns:p14="http://schemas.microsoft.com/office/powerpoint/2010/main" val="41022468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Het ontbreken van twee premolaren.</a:t>
            </a:r>
          </a:p>
          <a:p>
            <a:r>
              <a:rPr lang="nl-BE" dirty="0" err="1"/>
              <a:t>Manque</a:t>
            </a:r>
            <a:r>
              <a:rPr lang="nl-BE" dirty="0"/>
              <a:t> de deux </a:t>
            </a:r>
            <a:r>
              <a:rPr lang="nl-BE" dirty="0" err="1"/>
              <a:t>prémolaires</a:t>
            </a:r>
            <a:r>
              <a:rPr lang="nl-BE" dirty="0"/>
              <a:t>.</a:t>
            </a:r>
          </a:p>
          <a:p>
            <a:r>
              <a:rPr lang="es-ES" dirty="0"/>
              <a:t>Falta de dos premolares.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264547217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Licht </a:t>
            </a:r>
            <a:r>
              <a:rPr lang="nl-BE" dirty="0" err="1"/>
              <a:t>ondervoor</a:t>
            </a:r>
            <a:r>
              <a:rPr lang="nl-BE" dirty="0"/>
              <a:t>- of </a:t>
            </a:r>
            <a:r>
              <a:rPr lang="nl-BE" dirty="0" err="1"/>
              <a:t>bovenoverbijtend</a:t>
            </a:r>
            <a:r>
              <a:rPr lang="nl-BE" dirty="0"/>
              <a:t>.</a:t>
            </a:r>
          </a:p>
          <a:p>
            <a:r>
              <a:rPr lang="nl-BE" dirty="0" err="1"/>
              <a:t>Léger</a:t>
            </a:r>
            <a:r>
              <a:rPr lang="nl-BE" dirty="0"/>
              <a:t> prognathisme.</a:t>
            </a:r>
          </a:p>
          <a:p>
            <a:r>
              <a:rPr lang="es-ES" dirty="0"/>
              <a:t>Ligero prognatismo.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660717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800" b="1" dirty="0" smtClean="0">
                <a:solidFill>
                  <a:srgbClr val="FF0000"/>
                </a:solidFill>
              </a:rPr>
              <a:t>Het hoofd     </a:t>
            </a:r>
            <a:r>
              <a:rPr lang="en-US" sz="2800" b="1" dirty="0" smtClean="0">
                <a:solidFill>
                  <a:srgbClr val="FF0000"/>
                </a:solidFill>
              </a:rPr>
              <a:t>Tête     </a:t>
            </a:r>
            <a:r>
              <a:rPr lang="es-ES" sz="2800" b="1" dirty="0" smtClean="0">
                <a:solidFill>
                  <a:srgbClr val="FF0000"/>
                </a:solidFill>
              </a:rPr>
              <a:t>Cabeza</a:t>
            </a:r>
            <a:r>
              <a:rPr lang="es-ES" sz="2800" dirty="0" smtClean="0">
                <a:solidFill>
                  <a:srgbClr val="FF0000"/>
                </a:solidFill>
              </a:rPr>
              <a:t> </a:t>
            </a:r>
            <a:r>
              <a:rPr lang="es-ES" sz="2800" dirty="0" smtClean="0"/>
              <a:t/>
            </a:r>
            <a:br>
              <a:rPr lang="es-ES" sz="2800" dirty="0" smtClean="0"/>
            </a:br>
            <a:r>
              <a:rPr lang="nl-BE" sz="2000" b="1" dirty="0" smtClean="0"/>
              <a:t>Algemeen beeld     </a:t>
            </a:r>
            <a:r>
              <a:rPr lang="nl-BE" sz="2000" b="1" dirty="0" err="1" smtClean="0"/>
              <a:t>Géneralités</a:t>
            </a:r>
            <a:r>
              <a:rPr lang="nl-BE" sz="2000" b="1" dirty="0" smtClean="0"/>
              <a:t>     </a:t>
            </a:r>
            <a:r>
              <a:rPr lang="es-ES" sz="2000" b="1" dirty="0" smtClean="0"/>
              <a:t>Apariencia general</a:t>
            </a:r>
            <a:endParaRPr lang="nl-BE" sz="20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verhouding tussen de schedel en de snuit is 4:3.</a:t>
            </a:r>
          </a:p>
          <a:p>
            <a:r>
              <a:rPr lang="en-US" dirty="0"/>
              <a:t>La proportion </a:t>
            </a:r>
            <a:r>
              <a:rPr lang="en-US" dirty="0" err="1"/>
              <a:t>crâne-chanfrein</a:t>
            </a:r>
            <a:r>
              <a:rPr lang="en-US" dirty="0"/>
              <a:t> </a:t>
            </a:r>
            <a:r>
              <a:rPr lang="en-US" dirty="0" err="1"/>
              <a:t>est</a:t>
            </a:r>
            <a:r>
              <a:rPr lang="en-US" dirty="0"/>
              <a:t> de 4 à 3.</a:t>
            </a:r>
            <a:endParaRPr lang="nl-BE" dirty="0"/>
          </a:p>
          <a:p>
            <a:r>
              <a:rPr lang="es-ES" dirty="0"/>
              <a:t>La proporción cráneo-hocico es de 4 a 3.</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60840653"/>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19</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18</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1</a:t>
                      </a:r>
                      <a:endParaRPr lang="nl-BE" dirty="0"/>
                    </a:p>
                  </a:txBody>
                  <a:tcPr/>
                </a:tc>
              </a:tr>
            </a:tbl>
          </a:graphicData>
        </a:graphic>
      </p:graphicFrame>
    </p:spTree>
    <p:extLst>
      <p:ext uri="{BB962C8B-B14F-4D97-AF65-F5344CB8AC3E}">
        <p14:creationId xmlns:p14="http://schemas.microsoft.com/office/powerpoint/2010/main" val="294160837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Opgetrokken ruggengraat.</a:t>
            </a:r>
          </a:p>
          <a:p>
            <a:r>
              <a:rPr lang="nl-BE" dirty="0"/>
              <a:t>Dos </a:t>
            </a:r>
            <a:r>
              <a:rPr lang="nl-BE" dirty="0" err="1"/>
              <a:t>ensellé</a:t>
            </a:r>
            <a:r>
              <a:rPr lang="nl-BE" dirty="0"/>
              <a:t>.</a:t>
            </a:r>
          </a:p>
          <a:p>
            <a:r>
              <a:rPr lang="es-ES" dirty="0"/>
              <a:t>Espalda arqueada.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135353868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Naar buiten gedraaide ledematen.</a:t>
            </a:r>
          </a:p>
          <a:p>
            <a:r>
              <a:rPr lang="nl-BE" dirty="0" err="1"/>
              <a:t>Membres</a:t>
            </a:r>
            <a:r>
              <a:rPr lang="nl-BE" dirty="0"/>
              <a:t> </a:t>
            </a:r>
            <a:r>
              <a:rPr lang="nl-BE" dirty="0" err="1"/>
              <a:t>ou</a:t>
            </a:r>
            <a:r>
              <a:rPr lang="nl-BE" dirty="0"/>
              <a:t> </a:t>
            </a:r>
            <a:r>
              <a:rPr lang="nl-BE" dirty="0" err="1"/>
              <a:t>pieds</a:t>
            </a:r>
            <a:r>
              <a:rPr lang="nl-BE" dirty="0"/>
              <a:t> </a:t>
            </a:r>
            <a:r>
              <a:rPr lang="nl-BE" dirty="0" err="1"/>
              <a:t>déviés</a:t>
            </a:r>
            <a:r>
              <a:rPr lang="nl-BE" dirty="0"/>
              <a:t>.</a:t>
            </a:r>
          </a:p>
          <a:p>
            <a:r>
              <a:rPr lang="es-ES" dirty="0"/>
              <a:t>Patas o pies hacia dentro o hacia fuera.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53402221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en-US" dirty="0" err="1"/>
              <a:t>Eén</a:t>
            </a:r>
            <a:r>
              <a:rPr lang="en-US" dirty="0"/>
              <a:t> </a:t>
            </a:r>
            <a:r>
              <a:rPr lang="en-US" dirty="0" err="1"/>
              <a:t>witte</a:t>
            </a:r>
            <a:r>
              <a:rPr lang="en-US" dirty="0"/>
              <a:t> </a:t>
            </a:r>
            <a:r>
              <a:rPr lang="en-US" dirty="0" err="1"/>
              <a:t>nagel</a:t>
            </a:r>
            <a:r>
              <a:rPr lang="en-US" dirty="0"/>
              <a:t>.</a:t>
            </a:r>
            <a:endParaRPr lang="nl-BE" dirty="0"/>
          </a:p>
          <a:p>
            <a:r>
              <a:rPr lang="en-US" dirty="0" err="1"/>
              <a:t>Quelques</a:t>
            </a:r>
            <a:r>
              <a:rPr lang="en-US" dirty="0"/>
              <a:t> </a:t>
            </a:r>
            <a:r>
              <a:rPr lang="en-US" dirty="0" err="1"/>
              <a:t>ongles</a:t>
            </a:r>
            <a:r>
              <a:rPr lang="en-US" dirty="0"/>
              <a:t> </a:t>
            </a:r>
            <a:r>
              <a:rPr lang="en-US" dirty="0" err="1"/>
              <a:t>blancs</a:t>
            </a:r>
            <a:r>
              <a:rPr lang="en-US" dirty="0"/>
              <a:t>.</a:t>
            </a:r>
            <a:endParaRPr lang="nl-BE" dirty="0"/>
          </a:p>
          <a:p>
            <a:r>
              <a:rPr lang="es-ES" dirty="0"/>
              <a:t>Alguna uña blanca.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359263635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2400" b="1" dirty="0">
                <a:solidFill>
                  <a:srgbClr val="FF0000"/>
                </a:solidFill>
              </a:rPr>
              <a:t>Ernstige gebreken     </a:t>
            </a:r>
            <a:br>
              <a:rPr lang="nl-BE" sz="2400" b="1" dirty="0">
                <a:solidFill>
                  <a:srgbClr val="FF0000"/>
                </a:solidFill>
              </a:rPr>
            </a:br>
            <a:r>
              <a:rPr lang="nl-BE" sz="2400" b="1" dirty="0" err="1">
                <a:solidFill>
                  <a:srgbClr val="FF0000"/>
                </a:solidFill>
              </a:rPr>
              <a:t>Défauts</a:t>
            </a:r>
            <a:r>
              <a:rPr lang="nl-BE" sz="2400" b="1" dirty="0">
                <a:solidFill>
                  <a:srgbClr val="FF0000"/>
                </a:solidFill>
              </a:rPr>
              <a:t> graves     </a:t>
            </a:r>
            <a:br>
              <a:rPr lang="nl-BE" sz="2400" b="1" dirty="0">
                <a:solidFill>
                  <a:srgbClr val="FF0000"/>
                </a:solidFill>
              </a:rPr>
            </a:br>
            <a:r>
              <a:rPr lang="es-ES" sz="2400" b="1" dirty="0">
                <a:solidFill>
                  <a:srgbClr val="FF0000"/>
                </a:solidFill>
              </a:rPr>
              <a:t>Defectos importantes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Het ontbreken van het botje in de Sint-Hubertusklauwen of het ontbreken van één der Sint-Hubertusklauwen.</a:t>
            </a:r>
          </a:p>
          <a:p>
            <a:r>
              <a:rPr lang="en-US" dirty="0" err="1"/>
              <a:t>Manque</a:t>
            </a:r>
            <a:r>
              <a:rPr lang="en-US" dirty="0"/>
              <a:t> </a:t>
            </a:r>
            <a:r>
              <a:rPr lang="en-US" dirty="0" err="1"/>
              <a:t>d'os</a:t>
            </a:r>
            <a:r>
              <a:rPr lang="en-US" dirty="0"/>
              <a:t> </a:t>
            </a:r>
            <a:r>
              <a:rPr lang="en-US" dirty="0" err="1"/>
              <a:t>dans</a:t>
            </a:r>
            <a:r>
              <a:rPr lang="en-US" dirty="0"/>
              <a:t> les ergots </a:t>
            </a:r>
            <a:r>
              <a:rPr lang="en-US" dirty="0" err="1"/>
              <a:t>ou</a:t>
            </a:r>
            <a:r>
              <a:rPr lang="en-US" dirty="0"/>
              <a:t> ergot simple.</a:t>
            </a:r>
            <a:endParaRPr lang="nl-BE" dirty="0"/>
          </a:p>
          <a:p>
            <a:r>
              <a:rPr lang="es-ES" dirty="0"/>
              <a:t>Ausencia de hueso en los espolones o espolón único.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586900759"/>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3  /  38</a:t>
                      </a:r>
                      <a:endParaRPr lang="nl-BE" dirty="0"/>
                    </a:p>
                  </a:txBody>
                  <a:tcPr/>
                </a:tc>
              </a:tr>
            </a:tbl>
          </a:graphicData>
        </a:graphic>
      </p:graphicFrame>
    </p:spTree>
    <p:extLst>
      <p:ext uri="{BB962C8B-B14F-4D97-AF65-F5344CB8AC3E}">
        <p14:creationId xmlns:p14="http://schemas.microsoft.com/office/powerpoint/2010/main" val="311767493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r>
              <a:rPr lang="en-US" sz="2400" b="1" dirty="0" smtClean="0">
                <a:solidFill>
                  <a:srgbClr val="FF0000"/>
                </a:solidFill>
              </a:rPr>
              <a:t/>
            </a:r>
            <a:br>
              <a:rPr lang="en-US" sz="2400" b="1" dirty="0" smtClean="0">
                <a:solidFill>
                  <a:srgbClr val="FF0000"/>
                </a:solidFill>
              </a:rPr>
            </a:br>
            <a:r>
              <a:rPr lang="en-US" sz="2400" b="1" dirty="0" err="1" smtClean="0">
                <a:solidFill>
                  <a:srgbClr val="FF0000"/>
                </a:solidFill>
              </a:rPr>
              <a:t>Défauts</a:t>
            </a:r>
            <a:r>
              <a:rPr lang="en-US" sz="2400" b="1" dirty="0" smtClean="0">
                <a:solidFill>
                  <a:srgbClr val="FF0000"/>
                </a:solidFill>
              </a:rPr>
              <a:t> </a:t>
            </a:r>
            <a:r>
              <a:rPr lang="en-US" sz="2400" b="1" dirty="0" err="1">
                <a:solidFill>
                  <a:srgbClr val="FF0000"/>
                </a:solidFill>
              </a:rPr>
              <a:t>éliminatoires</a:t>
            </a:r>
            <a:r>
              <a:rPr lang="en-US" sz="2400" b="1" dirty="0">
                <a:solidFill>
                  <a:srgbClr val="FF0000"/>
                </a:solidFill>
              </a:rPr>
              <a:t>     </a:t>
            </a:r>
            <a:r>
              <a:rPr lang="en-US" sz="2400" b="1" dirty="0" smtClean="0">
                <a:solidFill>
                  <a:srgbClr val="FF0000"/>
                </a:solidFill>
              </a:rPr>
              <a:t/>
            </a:r>
            <a:br>
              <a:rPr lang="en-US" sz="2400" b="1" dirty="0" smtClean="0">
                <a:solidFill>
                  <a:srgbClr val="FF0000"/>
                </a:solidFill>
              </a:rPr>
            </a:br>
            <a:r>
              <a:rPr lang="es-ES" sz="2400" b="1" dirty="0" smtClean="0">
                <a:solidFill>
                  <a:srgbClr val="FF0000"/>
                </a:solidFill>
              </a:rPr>
              <a:t>Defectos </a:t>
            </a:r>
            <a:r>
              <a:rPr lang="es-ES" sz="2400" b="1" dirty="0">
                <a:solidFill>
                  <a:srgbClr val="FF0000"/>
                </a:solidFill>
              </a:rPr>
              <a:t>eliminadores</a:t>
            </a:r>
            <a:endParaRPr lang="nl-BE" sz="2400" dirty="0">
              <a:solidFill>
                <a:srgbClr val="FF0000"/>
              </a:solidFill>
              <a:latin typeface="Bookman Old Style" pitchFamily="18" charset="0"/>
            </a:endParaRPr>
          </a:p>
        </p:txBody>
      </p:sp>
      <p:sp>
        <p:nvSpPr>
          <p:cNvPr id="3" name="Tijdelijke aanduiding voor inhoud 2"/>
          <p:cNvSpPr>
            <a:spLocks noGrp="1"/>
          </p:cNvSpPr>
          <p:nvPr>
            <p:ph idx="1"/>
          </p:nvPr>
        </p:nvSpPr>
        <p:spPr/>
        <p:txBody>
          <a:bodyPr/>
          <a:lstStyle/>
          <a:p>
            <a:r>
              <a:rPr lang="nl-BE" dirty="0"/>
              <a:t>Het ontbreken van pigment in de lippen, neus, oogranden of gehemelte.</a:t>
            </a:r>
          </a:p>
          <a:p>
            <a:r>
              <a:rPr lang="nl-BE" dirty="0" err="1"/>
              <a:t>Manque</a:t>
            </a:r>
            <a:r>
              <a:rPr lang="nl-BE" dirty="0"/>
              <a:t> de </a:t>
            </a:r>
            <a:r>
              <a:rPr lang="nl-BE" dirty="0" err="1"/>
              <a:t>pigmentation</a:t>
            </a:r>
            <a:r>
              <a:rPr lang="nl-BE" dirty="0"/>
              <a:t> des </a:t>
            </a:r>
            <a:r>
              <a:rPr lang="nl-BE" dirty="0" err="1"/>
              <a:t>lèvres</a:t>
            </a:r>
            <a:r>
              <a:rPr lang="nl-BE" dirty="0"/>
              <a:t>, de la </a:t>
            </a:r>
            <a:r>
              <a:rPr lang="nl-BE" dirty="0" err="1"/>
              <a:t>truffe</a:t>
            </a:r>
            <a:r>
              <a:rPr lang="nl-BE" dirty="0"/>
              <a:t>, des </a:t>
            </a:r>
            <a:r>
              <a:rPr lang="nl-BE" dirty="0" err="1"/>
              <a:t>paupières</a:t>
            </a:r>
            <a:r>
              <a:rPr lang="nl-BE" dirty="0"/>
              <a:t>, </a:t>
            </a:r>
            <a:r>
              <a:rPr lang="nl-BE" dirty="0" err="1"/>
              <a:t>ou</a:t>
            </a:r>
            <a:r>
              <a:rPr lang="nl-BE" dirty="0"/>
              <a:t> du </a:t>
            </a:r>
            <a:r>
              <a:rPr lang="nl-BE" dirty="0" err="1"/>
              <a:t>palais</a:t>
            </a:r>
            <a:r>
              <a:rPr lang="nl-BE" dirty="0"/>
              <a:t>.</a:t>
            </a:r>
          </a:p>
          <a:p>
            <a:r>
              <a:rPr lang="es-ES" dirty="0"/>
              <a:t>Ausencia de pigmentación en los labios, la nariz, los párpados o el paladar.</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353818403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en-US" dirty="0" err="1"/>
              <a:t>Bruine</a:t>
            </a:r>
            <a:r>
              <a:rPr lang="en-US" dirty="0"/>
              <a:t> </a:t>
            </a:r>
            <a:r>
              <a:rPr lang="en-US" dirty="0" err="1"/>
              <a:t>neus</a:t>
            </a:r>
            <a:r>
              <a:rPr lang="en-US" dirty="0"/>
              <a:t>.</a:t>
            </a:r>
            <a:endParaRPr lang="nl-BE" dirty="0"/>
          </a:p>
          <a:p>
            <a:r>
              <a:rPr lang="en-US" dirty="0" err="1"/>
              <a:t>Truffe</a:t>
            </a:r>
            <a:r>
              <a:rPr lang="en-US" dirty="0"/>
              <a:t> </a:t>
            </a:r>
            <a:r>
              <a:rPr lang="en-US" dirty="0" err="1"/>
              <a:t>marron</a:t>
            </a:r>
            <a:r>
              <a:rPr lang="en-US" dirty="0"/>
              <a:t>.</a:t>
            </a:r>
            <a:endParaRPr lang="nl-BE" dirty="0"/>
          </a:p>
          <a:p>
            <a:r>
              <a:rPr lang="es-ES" dirty="0"/>
              <a:t>Nariz marrón.</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336548338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Blauwe ogen.</a:t>
            </a:r>
          </a:p>
          <a:p>
            <a:r>
              <a:rPr lang="nl-BE" dirty="0" err="1"/>
              <a:t>Yeux</a:t>
            </a:r>
            <a:r>
              <a:rPr lang="nl-BE" dirty="0"/>
              <a:t> bleus.</a:t>
            </a:r>
          </a:p>
          <a:p>
            <a:r>
              <a:rPr lang="es-ES" dirty="0"/>
              <a:t>Ojos azules.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144323434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en-US" dirty="0"/>
              <a:t>Witte </a:t>
            </a:r>
            <a:r>
              <a:rPr lang="en-US" dirty="0" err="1"/>
              <a:t>aftekeningen</a:t>
            </a:r>
            <a:r>
              <a:rPr lang="en-US" dirty="0"/>
              <a:t>.</a:t>
            </a:r>
            <a:endParaRPr lang="nl-BE" dirty="0"/>
          </a:p>
          <a:p>
            <a:r>
              <a:rPr lang="en-US" dirty="0" err="1"/>
              <a:t>Taches</a:t>
            </a:r>
            <a:r>
              <a:rPr lang="en-US" dirty="0"/>
              <a:t> blanches.</a:t>
            </a:r>
            <a:endParaRPr lang="nl-BE" dirty="0"/>
          </a:p>
          <a:p>
            <a:r>
              <a:rPr lang="es-ES" dirty="0"/>
              <a:t>Manchas blancas. </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361059337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Het ontbreken van meer dan twee premolaren of van twee snijtanden.</a:t>
            </a:r>
          </a:p>
          <a:p>
            <a:r>
              <a:rPr lang="nl-BE" dirty="0" err="1"/>
              <a:t>Manque</a:t>
            </a:r>
            <a:r>
              <a:rPr lang="nl-BE" dirty="0"/>
              <a:t> de plus de deux </a:t>
            </a:r>
            <a:r>
              <a:rPr lang="nl-BE" dirty="0" err="1"/>
              <a:t>prémolaires</a:t>
            </a:r>
            <a:r>
              <a:rPr lang="nl-BE" dirty="0"/>
              <a:t> </a:t>
            </a:r>
            <a:r>
              <a:rPr lang="nl-BE" dirty="0" err="1"/>
              <a:t>ou</a:t>
            </a:r>
            <a:r>
              <a:rPr lang="nl-BE" dirty="0"/>
              <a:t> de deux </a:t>
            </a:r>
            <a:r>
              <a:rPr lang="nl-BE" dirty="0" err="1"/>
              <a:t>dents</a:t>
            </a:r>
            <a:r>
              <a:rPr lang="nl-BE" dirty="0"/>
              <a:t> </a:t>
            </a:r>
            <a:r>
              <a:rPr lang="nl-BE" dirty="0" err="1"/>
              <a:t>quelconques</a:t>
            </a:r>
            <a:r>
              <a:rPr lang="nl-BE" dirty="0"/>
              <a:t>.</a:t>
            </a:r>
          </a:p>
          <a:p>
            <a:r>
              <a:rPr lang="nl-BE" dirty="0"/>
              <a:t>F</a:t>
            </a:r>
            <a:r>
              <a:rPr lang="es-ES" dirty="0"/>
              <a:t>alta de más de dos premolares u otros dos dientes cualesquiera.</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311489763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Kruisstaart.</a:t>
            </a:r>
          </a:p>
          <a:p>
            <a:r>
              <a:rPr lang="nl-BE" dirty="0"/>
              <a:t>Queue </a:t>
            </a:r>
            <a:r>
              <a:rPr lang="nl-BE" dirty="0" err="1"/>
              <a:t>enroulée</a:t>
            </a:r>
            <a:r>
              <a:rPr lang="nl-BE" dirty="0"/>
              <a:t> </a:t>
            </a:r>
            <a:r>
              <a:rPr lang="nl-BE" dirty="0" err="1"/>
              <a:t>sur</a:t>
            </a:r>
            <a:r>
              <a:rPr lang="nl-BE" dirty="0"/>
              <a:t> les reins.</a:t>
            </a:r>
          </a:p>
          <a:p>
            <a:r>
              <a:rPr lang="es-ES" dirty="0"/>
              <a:t>Cola enrollada por encima del lomo.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1881736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BE" sz="3200" b="1" dirty="0" smtClean="0">
                <a:solidFill>
                  <a:srgbClr val="FF0000"/>
                </a:solidFill>
              </a:rPr>
              <a:t>Het hoofd     </a:t>
            </a:r>
            <a:r>
              <a:rPr lang="en-US" sz="3200" b="1" dirty="0" smtClean="0">
                <a:solidFill>
                  <a:srgbClr val="FF0000"/>
                </a:solidFill>
              </a:rPr>
              <a:t>Tête     </a:t>
            </a:r>
            <a:r>
              <a:rPr lang="es-ES" sz="3200" b="1" dirty="0" smtClean="0">
                <a:solidFill>
                  <a:srgbClr val="FF0000"/>
                </a:solidFill>
              </a:rPr>
              <a:t>Cabeza</a:t>
            </a:r>
            <a:r>
              <a:rPr lang="es-ES" sz="3200" b="1" dirty="0" smtClean="0"/>
              <a:t/>
            </a:r>
            <a:br>
              <a:rPr lang="es-ES" sz="3200" b="1" dirty="0" smtClean="0"/>
            </a:br>
            <a:r>
              <a:rPr lang="nl-BE" sz="2000" b="1" dirty="0"/>
              <a:t>Schedel     </a:t>
            </a:r>
            <a:r>
              <a:rPr lang="en-US" sz="2000" b="1" dirty="0" err="1"/>
              <a:t>Crâne</a:t>
            </a:r>
            <a:r>
              <a:rPr lang="en-US" sz="2000" b="1" dirty="0"/>
              <a:t>     </a:t>
            </a:r>
            <a:r>
              <a:rPr lang="es-ES" sz="2000" b="1" dirty="0"/>
              <a:t>Cráneo</a:t>
            </a:r>
            <a:r>
              <a:rPr lang="es-ES" sz="2000" dirty="0" smtClean="0"/>
              <a:t> </a:t>
            </a:r>
            <a:r>
              <a:rPr lang="es-ES" sz="3200" dirty="0" smtClean="0"/>
              <a:t/>
            </a:r>
            <a:br>
              <a:rPr lang="es-ES" sz="3200" dirty="0" smtClean="0"/>
            </a:b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De lengte van de schedel is iets langer dan de breedte.</a:t>
            </a:r>
          </a:p>
          <a:p>
            <a:r>
              <a:rPr lang="en-US" dirty="0" err="1"/>
              <a:t>Légèrement</a:t>
            </a:r>
            <a:r>
              <a:rPr lang="en-US" dirty="0"/>
              <a:t> plus long </a:t>
            </a:r>
            <a:r>
              <a:rPr lang="en-US" dirty="0" err="1"/>
              <a:t>que</a:t>
            </a:r>
            <a:r>
              <a:rPr lang="en-US" dirty="0"/>
              <a:t> large.</a:t>
            </a:r>
            <a:endParaRPr lang="nl-BE" dirty="0"/>
          </a:p>
          <a:p>
            <a:r>
              <a:rPr lang="es-ES" dirty="0"/>
              <a:t>Ligeramente más largo que ancho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631647175"/>
              </p:ext>
            </p:extLst>
          </p:nvPr>
        </p:nvGraphicFramePr>
        <p:xfrm>
          <a:off x="1259632" y="5229200"/>
          <a:ext cx="6096000" cy="1112520"/>
        </p:xfrm>
        <a:graphic>
          <a:graphicData uri="http://schemas.openxmlformats.org/drawingml/2006/table">
            <a:tbl>
              <a:tblPr firstRow="1" bandRow="1">
                <a:tableStyleId>{5C22544A-7EE6-4342-B048-85BDC9FD1C3A}</a:tableStyleId>
              </a:tblPr>
              <a:tblGrid>
                <a:gridCol w="5280248"/>
                <a:gridCol w="815752"/>
              </a:tblGrid>
              <a:tr h="370840">
                <a:tc>
                  <a:txBody>
                    <a:bodyPr/>
                    <a:lstStyle/>
                    <a:p>
                      <a:r>
                        <a:rPr lang="nl-BE" sz="1200" kern="1200" dirty="0" smtClean="0">
                          <a:solidFill>
                            <a:schemeClr val="dk1"/>
                          </a:solidFill>
                          <a:effectLst/>
                          <a:latin typeface="+mn-lt"/>
                          <a:ea typeface="+mn-ea"/>
                          <a:cs typeface="+mn-cs"/>
                        </a:rPr>
                        <a:t>conform standaard – conforme au standard – conforme al </a:t>
                      </a:r>
                      <a:r>
                        <a:rPr lang="nl-BE" sz="1200" kern="1200" dirty="0" err="1" smtClean="0">
                          <a:solidFill>
                            <a:schemeClr val="dk1"/>
                          </a:solidFill>
                          <a:effectLst/>
                          <a:latin typeface="+mn-lt"/>
                          <a:ea typeface="+mn-ea"/>
                          <a:cs typeface="+mn-cs"/>
                        </a:rPr>
                        <a:t>estándar</a:t>
                      </a:r>
                      <a:endParaRPr lang="nl-BE" sz="1200" dirty="0"/>
                    </a:p>
                  </a:txBody>
                  <a:tcPr/>
                </a:tc>
                <a:tc>
                  <a:txBody>
                    <a:bodyPr/>
                    <a:lstStyle/>
                    <a:p>
                      <a:r>
                        <a:rPr lang="nl-BE" dirty="0" smtClean="0"/>
                        <a:t>37</a:t>
                      </a:r>
                      <a:endParaRPr lang="nl-BE" dirty="0"/>
                    </a:p>
                  </a:txBody>
                  <a:tcPr/>
                </a:tc>
              </a:tr>
              <a:tr h="370840">
                <a:tc>
                  <a:txBody>
                    <a:bodyPr/>
                    <a:lstStyle/>
                    <a:p>
                      <a:r>
                        <a:rPr lang="nl-BE" sz="1200" kern="1200" dirty="0" smtClean="0">
                          <a:solidFill>
                            <a:schemeClr val="dk1"/>
                          </a:solidFill>
                          <a:effectLst/>
                          <a:latin typeface="+mn-lt"/>
                          <a:ea typeface="+mn-ea"/>
                          <a:cs typeface="+mn-cs"/>
                        </a:rPr>
                        <a:t>kan beter – peut </a:t>
                      </a:r>
                      <a:r>
                        <a:rPr lang="nl-BE" sz="1200" kern="1200" dirty="0" err="1" smtClean="0">
                          <a:solidFill>
                            <a:schemeClr val="dk1"/>
                          </a:solidFill>
                          <a:effectLst/>
                          <a:latin typeface="+mn-lt"/>
                          <a:ea typeface="+mn-ea"/>
                          <a:cs typeface="+mn-cs"/>
                        </a:rPr>
                        <a:t>être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mieux</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puede</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ser</a:t>
                      </a:r>
                      <a:r>
                        <a:rPr lang="nl-BE" sz="1200" kern="1200" dirty="0" smtClean="0">
                          <a:solidFill>
                            <a:schemeClr val="dk1"/>
                          </a:solidFill>
                          <a:effectLst/>
                          <a:latin typeface="+mn-lt"/>
                          <a:ea typeface="+mn-ea"/>
                          <a:cs typeface="+mn-cs"/>
                        </a:rPr>
                        <a:t> </a:t>
                      </a:r>
                      <a:r>
                        <a:rPr lang="nl-BE" sz="1200" kern="1200" dirty="0" err="1" smtClean="0">
                          <a:solidFill>
                            <a:schemeClr val="dk1"/>
                          </a:solidFill>
                          <a:effectLst/>
                          <a:latin typeface="+mn-lt"/>
                          <a:ea typeface="+mn-ea"/>
                          <a:cs typeface="+mn-cs"/>
                        </a:rPr>
                        <a:t>mejor</a:t>
                      </a:r>
                      <a:endParaRPr lang="nl-BE" sz="1200" dirty="0"/>
                    </a:p>
                  </a:txBody>
                  <a:tcPr/>
                </a:tc>
                <a:tc>
                  <a:txBody>
                    <a:bodyPr/>
                    <a:lstStyle/>
                    <a:p>
                      <a:r>
                        <a:rPr lang="nl-BE" dirty="0" smtClean="0"/>
                        <a:t>0</a:t>
                      </a:r>
                      <a:endParaRPr lang="nl-BE" dirty="0"/>
                    </a:p>
                  </a:txBody>
                  <a:tcPr/>
                </a:tc>
              </a:tr>
              <a:tr h="370840">
                <a:tc>
                  <a:txBody>
                    <a:bodyPr/>
                    <a:lstStyle/>
                    <a:p>
                      <a:r>
                        <a:rPr lang="nl-BE" sz="1200" kern="1200" dirty="0" smtClean="0">
                          <a:solidFill>
                            <a:schemeClr val="dk1"/>
                          </a:solidFill>
                          <a:effectLst/>
                          <a:latin typeface="+mn-lt"/>
                          <a:ea typeface="+mn-ea"/>
                          <a:cs typeface="+mn-cs"/>
                        </a:rPr>
                        <a:t>voldoet niet – </a:t>
                      </a:r>
                      <a:r>
                        <a:rPr lang="en-US" sz="1200" kern="1200" dirty="0" err="1" smtClean="0">
                          <a:solidFill>
                            <a:schemeClr val="dk1"/>
                          </a:solidFill>
                          <a:effectLst/>
                          <a:latin typeface="+mn-lt"/>
                          <a:ea typeface="+mn-ea"/>
                          <a:cs typeface="+mn-cs"/>
                        </a:rPr>
                        <a:t>insuffisant</a:t>
                      </a:r>
                      <a:r>
                        <a:rPr lang="nl-BE" sz="1200" kern="1200" dirty="0" smtClean="0">
                          <a:solidFill>
                            <a:schemeClr val="dk1"/>
                          </a:solidFill>
                          <a:effectLst/>
                          <a:latin typeface="+mn-lt"/>
                          <a:ea typeface="+mn-ea"/>
                          <a:cs typeface="+mn-cs"/>
                        </a:rPr>
                        <a:t> - </a:t>
                      </a:r>
                      <a:r>
                        <a:rPr lang="nl-BE" sz="1200" kern="1200" dirty="0" err="1" smtClean="0">
                          <a:solidFill>
                            <a:schemeClr val="dk1"/>
                          </a:solidFill>
                          <a:effectLst/>
                          <a:latin typeface="+mn-lt"/>
                          <a:ea typeface="+mn-ea"/>
                          <a:cs typeface="+mn-cs"/>
                        </a:rPr>
                        <a:t>insuficiente</a:t>
                      </a:r>
                      <a:endParaRPr lang="nl-BE" sz="1200" dirty="0"/>
                    </a:p>
                  </a:txBody>
                  <a:tcPr/>
                </a:tc>
                <a:tc>
                  <a:txBody>
                    <a:bodyPr/>
                    <a:lstStyle/>
                    <a:p>
                      <a:r>
                        <a:rPr lang="nl-BE" dirty="0" smtClean="0"/>
                        <a:t>1</a:t>
                      </a:r>
                      <a:endParaRPr lang="nl-BE" dirty="0"/>
                    </a:p>
                  </a:txBody>
                  <a:tcPr/>
                </a:tc>
              </a:tr>
            </a:tbl>
          </a:graphicData>
        </a:graphic>
      </p:graphicFrame>
    </p:spTree>
    <p:extLst>
      <p:ext uri="{BB962C8B-B14F-4D97-AF65-F5344CB8AC3E}">
        <p14:creationId xmlns:p14="http://schemas.microsoft.com/office/powerpoint/2010/main" val="59704570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Geen Sint-Hubertusklauwen of het ontbreken van de huid tussen de tenen.</a:t>
            </a:r>
          </a:p>
          <a:p>
            <a:r>
              <a:rPr lang="nl-BE" dirty="0" err="1"/>
              <a:t>Manque</a:t>
            </a:r>
            <a:r>
              <a:rPr lang="nl-BE" dirty="0"/>
              <a:t> </a:t>
            </a:r>
            <a:r>
              <a:rPr lang="nl-BE" dirty="0" err="1"/>
              <a:t>d'ergots</a:t>
            </a:r>
            <a:r>
              <a:rPr lang="nl-BE" dirty="0"/>
              <a:t> </a:t>
            </a:r>
            <a:r>
              <a:rPr lang="nl-BE" dirty="0" err="1"/>
              <a:t>ou</a:t>
            </a:r>
            <a:r>
              <a:rPr lang="nl-BE" dirty="0"/>
              <a:t> de </a:t>
            </a:r>
            <a:r>
              <a:rPr lang="nl-BE" dirty="0" err="1"/>
              <a:t>membranes</a:t>
            </a:r>
            <a:r>
              <a:rPr lang="nl-BE" dirty="0"/>
              <a:t> </a:t>
            </a:r>
            <a:r>
              <a:rPr lang="nl-BE" dirty="0" err="1"/>
              <a:t>interdigitales</a:t>
            </a:r>
            <a:r>
              <a:rPr lang="nl-BE" dirty="0"/>
              <a:t>.</a:t>
            </a:r>
          </a:p>
          <a:p>
            <a:r>
              <a:rPr lang="en-US" dirty="0" err="1"/>
              <a:t>Falta</a:t>
            </a:r>
            <a:r>
              <a:rPr lang="en-US" dirty="0"/>
              <a:t> de los </a:t>
            </a:r>
            <a:r>
              <a:rPr lang="en-US" dirty="0" err="1"/>
              <a:t>espolones</a:t>
            </a:r>
            <a:r>
              <a:rPr lang="en-US" dirty="0"/>
              <a:t> o </a:t>
            </a:r>
            <a:r>
              <a:rPr lang="en-US" dirty="0" err="1"/>
              <a:t>falta</a:t>
            </a:r>
            <a:r>
              <a:rPr lang="en-US" dirty="0"/>
              <a:t> de </a:t>
            </a:r>
            <a:r>
              <a:rPr lang="en-US" dirty="0" err="1"/>
              <a:t>las</a:t>
            </a:r>
            <a:r>
              <a:rPr lang="en-US" dirty="0"/>
              <a:t> </a:t>
            </a:r>
            <a:r>
              <a:rPr lang="es-ES" dirty="0"/>
              <a:t>membranas interdigitales.</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54744413"/>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1  /  38</a:t>
                      </a:r>
                      <a:endParaRPr lang="nl-BE" dirty="0"/>
                    </a:p>
                  </a:txBody>
                  <a:tcPr/>
                </a:tc>
              </a:tr>
            </a:tbl>
          </a:graphicData>
        </a:graphic>
      </p:graphicFrame>
    </p:spTree>
    <p:extLst>
      <p:ext uri="{BB962C8B-B14F-4D97-AF65-F5344CB8AC3E}">
        <p14:creationId xmlns:p14="http://schemas.microsoft.com/office/powerpoint/2010/main" val="62894262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en-US" dirty="0" err="1"/>
              <a:t>Alle</a:t>
            </a:r>
            <a:r>
              <a:rPr lang="en-US" dirty="0"/>
              <a:t> </a:t>
            </a:r>
            <a:r>
              <a:rPr lang="en-US" dirty="0" err="1"/>
              <a:t>nagels</a:t>
            </a:r>
            <a:r>
              <a:rPr lang="en-US" dirty="0"/>
              <a:t> wit.</a:t>
            </a:r>
            <a:endParaRPr lang="nl-BE" dirty="0"/>
          </a:p>
          <a:p>
            <a:r>
              <a:rPr lang="en-US" dirty="0" err="1"/>
              <a:t>Tous</a:t>
            </a:r>
            <a:r>
              <a:rPr lang="en-US" dirty="0"/>
              <a:t> les </a:t>
            </a:r>
            <a:r>
              <a:rPr lang="en-US" dirty="0" err="1"/>
              <a:t>ongles</a:t>
            </a:r>
            <a:r>
              <a:rPr lang="en-US" dirty="0"/>
              <a:t> </a:t>
            </a:r>
            <a:r>
              <a:rPr lang="en-US" dirty="0" err="1"/>
              <a:t>blancs</a:t>
            </a:r>
            <a:r>
              <a:rPr lang="en-US" dirty="0"/>
              <a:t>.</a:t>
            </a:r>
            <a:endParaRPr lang="nl-BE" dirty="0"/>
          </a:p>
          <a:p>
            <a:r>
              <a:rPr lang="en-US" dirty="0" err="1"/>
              <a:t>Todas</a:t>
            </a:r>
            <a:r>
              <a:rPr lang="en-US" dirty="0"/>
              <a:t> </a:t>
            </a:r>
            <a:r>
              <a:rPr lang="en-US" dirty="0" err="1"/>
              <a:t>las</a:t>
            </a:r>
            <a:r>
              <a:rPr lang="en-US" dirty="0"/>
              <a:t> </a:t>
            </a:r>
            <a:r>
              <a:rPr lang="en-US" dirty="0" err="1"/>
              <a:t>uñas</a:t>
            </a:r>
            <a:r>
              <a:rPr lang="en-US" dirty="0"/>
              <a:t> </a:t>
            </a:r>
            <a:r>
              <a:rPr lang="en-US" dirty="0" err="1"/>
              <a:t>blancas</a:t>
            </a:r>
            <a:r>
              <a:rPr lang="en-US" dirty="0"/>
              <a:t>.</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89805064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Meer dan 3 cm boven de maximummaat of meer dan drie cm onder de minimumhoogte.</a:t>
            </a:r>
          </a:p>
          <a:p>
            <a:r>
              <a:rPr lang="nl-BE" dirty="0"/>
              <a:t>Plus de 3 cm en plus </a:t>
            </a:r>
            <a:r>
              <a:rPr lang="nl-BE" dirty="0" err="1"/>
              <a:t>ou</a:t>
            </a:r>
            <a:r>
              <a:rPr lang="nl-BE" dirty="0"/>
              <a:t> en </a:t>
            </a:r>
            <a:r>
              <a:rPr lang="nl-BE" dirty="0" err="1"/>
              <a:t>moins</a:t>
            </a:r>
            <a:r>
              <a:rPr lang="nl-BE" dirty="0"/>
              <a:t> des </a:t>
            </a:r>
            <a:r>
              <a:rPr lang="nl-BE" dirty="0" err="1"/>
              <a:t>limites</a:t>
            </a:r>
            <a:r>
              <a:rPr lang="nl-BE" dirty="0"/>
              <a:t> de taille.</a:t>
            </a:r>
          </a:p>
          <a:p>
            <a:r>
              <a:rPr lang="es-ES" dirty="0"/>
              <a:t>Más de 3 cm por encima o por debajo de los límites del tamaño.</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144452223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Het hoofd gelijkend op dat van de Pyreneese herdershond of dat van de </a:t>
            </a:r>
            <a:r>
              <a:rPr lang="nl-BE" dirty="0" err="1"/>
              <a:t>Briard</a:t>
            </a:r>
            <a:r>
              <a:rPr lang="nl-BE" dirty="0"/>
              <a:t>.</a:t>
            </a:r>
          </a:p>
          <a:p>
            <a:r>
              <a:rPr lang="nl-BE" dirty="0" err="1"/>
              <a:t>Tête</a:t>
            </a:r>
            <a:r>
              <a:rPr lang="nl-BE" dirty="0"/>
              <a:t> </a:t>
            </a:r>
            <a:r>
              <a:rPr lang="nl-BE" dirty="0" err="1"/>
              <a:t>ayant</a:t>
            </a:r>
            <a:r>
              <a:rPr lang="nl-BE" dirty="0"/>
              <a:t> </a:t>
            </a:r>
            <a:r>
              <a:rPr lang="nl-BE" dirty="0" err="1"/>
              <a:t>l'aspect</a:t>
            </a:r>
            <a:r>
              <a:rPr lang="nl-BE" dirty="0"/>
              <a:t> </a:t>
            </a:r>
            <a:r>
              <a:rPr lang="nl-BE" dirty="0" err="1"/>
              <a:t>d'un</a:t>
            </a:r>
            <a:r>
              <a:rPr lang="nl-BE" dirty="0"/>
              <a:t> Berger des </a:t>
            </a:r>
            <a:r>
              <a:rPr lang="nl-BE" dirty="0" err="1"/>
              <a:t>Pyrénées</a:t>
            </a:r>
            <a:r>
              <a:rPr lang="nl-BE" dirty="0"/>
              <a:t> </a:t>
            </a:r>
            <a:r>
              <a:rPr lang="nl-BE" dirty="0" err="1"/>
              <a:t>ou</a:t>
            </a:r>
            <a:r>
              <a:rPr lang="nl-BE" dirty="0"/>
              <a:t> </a:t>
            </a:r>
            <a:r>
              <a:rPr lang="nl-BE" dirty="0" err="1"/>
              <a:t>d'un</a:t>
            </a:r>
            <a:r>
              <a:rPr lang="nl-BE" dirty="0"/>
              <a:t> </a:t>
            </a:r>
            <a:r>
              <a:rPr lang="nl-BE" dirty="0" err="1"/>
              <a:t>Briard</a:t>
            </a:r>
            <a:r>
              <a:rPr lang="nl-BE" dirty="0"/>
              <a:t>.</a:t>
            </a:r>
          </a:p>
          <a:p>
            <a:r>
              <a:rPr lang="nl-BE" dirty="0"/>
              <a:t>C</a:t>
            </a:r>
            <a:r>
              <a:rPr lang="es-ES" dirty="0"/>
              <a:t>abeza como la de un pastor de los Pirineos o un Briard.</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134935894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nl-BE" dirty="0"/>
              <a:t>Erg </a:t>
            </a:r>
            <a:r>
              <a:rPr lang="nl-BE" dirty="0" err="1"/>
              <a:t>ondervoor</a:t>
            </a:r>
            <a:r>
              <a:rPr lang="nl-BE" dirty="0"/>
              <a:t>- of </a:t>
            </a:r>
            <a:r>
              <a:rPr lang="nl-BE" dirty="0" err="1"/>
              <a:t>bovenoverbijtend</a:t>
            </a:r>
            <a:r>
              <a:rPr lang="nl-BE" dirty="0"/>
              <a:t>.</a:t>
            </a:r>
          </a:p>
          <a:p>
            <a:r>
              <a:rPr lang="nl-BE" dirty="0"/>
              <a:t>Prognathisme </a:t>
            </a:r>
            <a:r>
              <a:rPr lang="nl-BE" dirty="0" err="1"/>
              <a:t>inférieur</a:t>
            </a:r>
            <a:r>
              <a:rPr lang="nl-BE" dirty="0"/>
              <a:t> </a:t>
            </a:r>
            <a:r>
              <a:rPr lang="nl-BE" dirty="0" err="1"/>
              <a:t>ou</a:t>
            </a:r>
            <a:r>
              <a:rPr lang="nl-BE" dirty="0"/>
              <a:t> </a:t>
            </a:r>
            <a:r>
              <a:rPr lang="nl-BE" dirty="0" err="1"/>
              <a:t>supérieur</a:t>
            </a:r>
            <a:r>
              <a:rPr lang="nl-BE" dirty="0"/>
              <a:t>.</a:t>
            </a:r>
          </a:p>
          <a:p>
            <a:r>
              <a:rPr lang="es-ES" dirty="0"/>
              <a:t>Prognatismo superior o inferior.</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334091085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0  /  38</a:t>
                      </a:r>
                      <a:endParaRPr lang="nl-BE" dirty="0"/>
                    </a:p>
                  </a:txBody>
                  <a:tcPr/>
                </a:tc>
              </a:tr>
            </a:tbl>
          </a:graphicData>
        </a:graphic>
      </p:graphicFrame>
    </p:spTree>
    <p:extLst>
      <p:ext uri="{BB962C8B-B14F-4D97-AF65-F5344CB8AC3E}">
        <p14:creationId xmlns:p14="http://schemas.microsoft.com/office/powerpoint/2010/main" val="215022204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b="1" dirty="0" err="1">
                <a:solidFill>
                  <a:srgbClr val="FF0000"/>
                </a:solidFill>
              </a:rPr>
              <a:t>Diskwalificatie</a:t>
            </a:r>
            <a:r>
              <a:rPr lang="en-US" sz="2400" b="1" dirty="0">
                <a:solidFill>
                  <a:srgbClr val="FF0000"/>
                </a:solidFill>
              </a:rPr>
              <a:t>     </a:t>
            </a:r>
            <a:br>
              <a:rPr lang="en-US" sz="2400" b="1" dirty="0">
                <a:solidFill>
                  <a:srgbClr val="FF0000"/>
                </a:solidFill>
              </a:rPr>
            </a:br>
            <a:r>
              <a:rPr lang="en-US" sz="2400" b="1" dirty="0" err="1">
                <a:solidFill>
                  <a:srgbClr val="FF0000"/>
                </a:solidFill>
              </a:rPr>
              <a:t>Défauts</a:t>
            </a:r>
            <a:r>
              <a:rPr lang="en-US" sz="2400" b="1" dirty="0">
                <a:solidFill>
                  <a:srgbClr val="FF0000"/>
                </a:solidFill>
              </a:rPr>
              <a:t> </a:t>
            </a:r>
            <a:r>
              <a:rPr lang="en-US" sz="2400" b="1" dirty="0" err="1">
                <a:solidFill>
                  <a:srgbClr val="FF0000"/>
                </a:solidFill>
              </a:rPr>
              <a:t>éliminatoires</a:t>
            </a:r>
            <a:r>
              <a:rPr lang="en-US" sz="2400" b="1" dirty="0">
                <a:solidFill>
                  <a:srgbClr val="FF0000"/>
                </a:solidFill>
              </a:rPr>
              <a:t>     </a:t>
            </a:r>
            <a:br>
              <a:rPr lang="en-US" sz="2400" b="1" dirty="0">
                <a:solidFill>
                  <a:srgbClr val="FF0000"/>
                </a:solidFill>
              </a:rPr>
            </a:br>
            <a:r>
              <a:rPr lang="es-ES" sz="2400" b="1" dirty="0">
                <a:solidFill>
                  <a:srgbClr val="FF0000"/>
                </a:solidFill>
              </a:rPr>
              <a:t>Defectos eliminadores</a:t>
            </a:r>
            <a:endParaRPr lang="nl-BE" sz="2400" dirty="0">
              <a:latin typeface="Bookman Old Style" pitchFamily="18" charset="0"/>
            </a:endParaRPr>
          </a:p>
        </p:txBody>
      </p:sp>
      <p:sp>
        <p:nvSpPr>
          <p:cNvPr id="3" name="Tijdelijke aanduiding voor inhoud 2"/>
          <p:cNvSpPr>
            <a:spLocks noGrp="1"/>
          </p:cNvSpPr>
          <p:nvPr>
            <p:ph idx="1"/>
          </p:nvPr>
        </p:nvSpPr>
        <p:spPr/>
        <p:txBody>
          <a:bodyPr/>
          <a:lstStyle/>
          <a:p>
            <a:r>
              <a:rPr lang="en-US" dirty="0" err="1"/>
              <a:t>Monorchide</a:t>
            </a:r>
            <a:r>
              <a:rPr lang="en-US" dirty="0"/>
              <a:t> of </a:t>
            </a:r>
            <a:r>
              <a:rPr lang="en-US" dirty="0" err="1"/>
              <a:t>cryptorchide</a:t>
            </a:r>
            <a:r>
              <a:rPr lang="en-US" dirty="0"/>
              <a:t> </a:t>
            </a:r>
            <a:r>
              <a:rPr lang="en-US" dirty="0" err="1"/>
              <a:t>reuen</a:t>
            </a:r>
            <a:r>
              <a:rPr lang="en-US" dirty="0"/>
              <a:t>.</a:t>
            </a:r>
            <a:endParaRPr lang="nl-BE" dirty="0"/>
          </a:p>
          <a:p>
            <a:r>
              <a:rPr lang="en-US" dirty="0" err="1"/>
              <a:t>Mâles</a:t>
            </a:r>
            <a:r>
              <a:rPr lang="en-US" dirty="0"/>
              <a:t> </a:t>
            </a:r>
            <a:r>
              <a:rPr lang="en-US" dirty="0" err="1"/>
              <a:t>monorchides</a:t>
            </a:r>
            <a:r>
              <a:rPr lang="en-US" dirty="0"/>
              <a:t> </a:t>
            </a:r>
            <a:r>
              <a:rPr lang="en-US" dirty="0" err="1"/>
              <a:t>ou</a:t>
            </a:r>
            <a:r>
              <a:rPr lang="en-US" dirty="0"/>
              <a:t> </a:t>
            </a:r>
            <a:r>
              <a:rPr lang="en-US" dirty="0" err="1" smtClean="0"/>
              <a:t>cryptorchides</a:t>
            </a:r>
            <a:r>
              <a:rPr lang="en-US" dirty="0" smtClean="0"/>
              <a:t>.</a:t>
            </a:r>
          </a:p>
          <a:p>
            <a:r>
              <a:rPr lang="en-US" dirty="0" smtClean="0"/>
              <a:t>Machos </a:t>
            </a:r>
            <a:r>
              <a:rPr lang="en-US" dirty="0" err="1"/>
              <a:t>monorquideos</a:t>
            </a:r>
            <a:r>
              <a:rPr lang="en-US" dirty="0"/>
              <a:t> o </a:t>
            </a:r>
            <a:r>
              <a:rPr lang="en-US" dirty="0" err="1"/>
              <a:t>criptorquideos</a:t>
            </a:r>
            <a:r>
              <a:rPr lang="en-US" dirty="0"/>
              <a:t>.</a:t>
            </a:r>
            <a:endParaRPr lang="nl-BE"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r="84864" b="72807"/>
          <a:stretch/>
        </p:blipFill>
        <p:spPr>
          <a:xfrm>
            <a:off x="1142" y="1"/>
            <a:ext cx="1383905" cy="1398494"/>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2561503648"/>
              </p:ext>
            </p:extLst>
          </p:nvPr>
        </p:nvGraphicFramePr>
        <p:xfrm>
          <a:off x="693094" y="5733256"/>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r>
                        <a:rPr lang="nl-BE" dirty="0" smtClean="0"/>
                        <a:t>1  /  17</a:t>
                      </a:r>
                      <a:endParaRPr lang="nl-BE" dirty="0"/>
                    </a:p>
                  </a:txBody>
                  <a:tcPr/>
                </a:tc>
              </a:tr>
            </a:tbl>
          </a:graphicData>
        </a:graphic>
      </p:graphicFrame>
    </p:spTree>
    <p:extLst>
      <p:ext uri="{BB962C8B-B14F-4D97-AF65-F5344CB8AC3E}">
        <p14:creationId xmlns:p14="http://schemas.microsoft.com/office/powerpoint/2010/main" val="2236093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5872</Words>
  <Application>Microsoft Office PowerPoint</Application>
  <PresentationFormat>Diavoorstelling (4:3)</PresentationFormat>
  <Paragraphs>846</Paragraphs>
  <Slides>95</Slides>
  <Notes>0</Notes>
  <HiddenSlides>0</HiddenSlides>
  <MMClips>0</MMClips>
  <ScaleCrop>false</ScaleCrop>
  <HeadingPairs>
    <vt:vector size="4" baseType="variant">
      <vt:variant>
        <vt:lpstr>Thema</vt:lpstr>
      </vt:variant>
      <vt:variant>
        <vt:i4>1</vt:i4>
      </vt:variant>
      <vt:variant>
        <vt:lpstr>Diatitels</vt:lpstr>
      </vt:variant>
      <vt:variant>
        <vt:i4>95</vt:i4>
      </vt:variant>
    </vt:vector>
  </HeadingPairs>
  <TitlesOfParts>
    <vt:vector size="96" baseType="lpstr">
      <vt:lpstr>Kantoorthema</vt:lpstr>
      <vt:lpstr>Gos d’Atura Català Club Belgium</vt:lpstr>
      <vt:lpstr>Uiterlijk – Morfologie - Morfologia </vt:lpstr>
      <vt:lpstr>Algemene verschijning en karakter Aspect général et caractère  Apariencia y carácter general</vt:lpstr>
      <vt:lpstr>Algemene verschijning en karakter Aspect général et caractère  Apariencia y carácter general</vt:lpstr>
      <vt:lpstr>Algemene verschijning en karakter Aspect général et caractère  Apariencia y carácter general</vt:lpstr>
      <vt:lpstr>Algemene verschijning en karakter Aspect général et caractère  Apariencia y carácter general</vt:lpstr>
      <vt:lpstr>Het hoofd     Tête     Cabeza  Algemeen beeld     Géneralités     Apariencia general</vt:lpstr>
      <vt:lpstr>Het hoofd     Tête     Cabeza  Algemeen beeld     Géneralités     Apariencia general</vt:lpstr>
      <vt:lpstr>Het hoofd     Tête     Cabeza Schedel     Crâne     Cráneo  </vt:lpstr>
      <vt:lpstr>Het hoofd     Tête     Cabeza Schedel     Crâne     Cráneo</vt:lpstr>
      <vt:lpstr>Het hoofd     Tête     Cabeza Schedel     Crâne     Cráneo</vt:lpstr>
      <vt:lpstr>Het hoofd     Tête     Cabeza Schedel     Crâne     Cráneo</vt:lpstr>
      <vt:lpstr>Het hoofd     Tête     Cabeza Schedel     Crâne     Cráneo</vt:lpstr>
      <vt:lpstr>Het hoofd     Tête     Cabeza Snuit     Chanfrein     Hocico</vt:lpstr>
      <vt:lpstr>Het hoofd     Tête     Cabeza Neus     Truffe     Nariz</vt:lpstr>
      <vt:lpstr>Het hoofd     Tête     Cabeza Neus     Truffe     Nariz</vt:lpstr>
      <vt:lpstr>Het hoofd     Tête     Cabeza Lippen     Lèvres     Labios</vt:lpstr>
      <vt:lpstr>Het hoofd     Tête     Cabeza Lippen     Lèvres     Labios</vt:lpstr>
      <vt:lpstr>Het hoofd     Tête     Cabeza Lippen     Lèvres     Labios</vt:lpstr>
      <vt:lpstr>Het hoofd     Tête     Cabeza Gebit     Dents     Dientes</vt:lpstr>
      <vt:lpstr>Het hoofd     Tête     Cabeza Ogen     Yeux     Ojos</vt:lpstr>
      <vt:lpstr>Het hoofd     Tête     Cabeza Ogen     Yeux     Ojos</vt:lpstr>
      <vt:lpstr>Het hoofd     Tête     Cabeza Ogen     Yeux     Ojos</vt:lpstr>
      <vt:lpstr>Het hoofd     Tête     Cabeza Oren     Oreilles     Orejas</vt:lpstr>
      <vt:lpstr>Het hoofd     Tête     Cabeza Oren     Oreilles     Orejas</vt:lpstr>
      <vt:lpstr>Het hoofd     Tête     Cabeza  Oren     Oreilles     Orejas</vt:lpstr>
      <vt:lpstr>Het hoofd     Tête     Cabeza  Oren     Oreilles     Orejas</vt:lpstr>
      <vt:lpstr>Hals     Encolure     Cuello</vt:lpstr>
      <vt:lpstr>Romp     Corps     Cuerpo Uiterlijk     Apparence     Apariencia</vt:lpstr>
      <vt:lpstr>Romp     Corps     Cuerpo Schoft     Garrot     Cruz</vt:lpstr>
      <vt:lpstr>Romp     Corps     Cuerpo Rug     Dos     Espalda</vt:lpstr>
      <vt:lpstr>Romp     Corps     Cuerpo Kruis     Croupe     Grupa</vt:lpstr>
      <vt:lpstr>Romp     Corps     Cuerpo Borst     Poitrine     Pecho</vt:lpstr>
      <vt:lpstr>Romp     Corps     Cuerpo Borst     Poitrine     Pecho</vt:lpstr>
      <vt:lpstr>Romp     Corps     Cuerpo Buik en flanken     Ventre et flancs     Vientre e ijadas</vt:lpstr>
      <vt:lpstr>Staart     Queue     Cola</vt:lpstr>
      <vt:lpstr>Staart     Queue     Cola</vt:lpstr>
      <vt:lpstr>Staart     Queue     Cola</vt:lpstr>
      <vt:lpstr>Staart     Queue     Cola</vt:lpstr>
      <vt:lpstr>Staart     Queue     Cola</vt:lpstr>
      <vt:lpstr>Voorhand     Membres antérieurs     Cuartos delanteros Uiterlijk     Aspect général     Apariencia general</vt:lpstr>
      <vt:lpstr>Voorhand     Membres antérieurs     Cuartos delanteros Uiterlijk     Aspect général     Apariencia general</vt:lpstr>
      <vt:lpstr>Voorhand     Membres antérieurs     Cuartos delanteros Schouder     Epaules     Hombro</vt:lpstr>
      <vt:lpstr>Voorhand     Membres antérieurs     Cuartos delanteros Bovenarm     Bras     Brazo</vt:lpstr>
      <vt:lpstr>Voorhand     Membres antérieurs     Cuartos delanteros Bovenarm     Bras     Brazo</vt:lpstr>
      <vt:lpstr>Voorhand     Membres antérieurs     Cuartos delanteros Onderarm     Avant-bras     Antebrazo</vt:lpstr>
      <vt:lpstr>Voorhand     Membres antérieurs     Cuartos delanteros Onderarm     Avant-bras     Antebrazo</vt:lpstr>
      <vt:lpstr>Voorhand     Membres antérieurs     Cuartos delanteros Onderarm     Avant-bras     Antebrazo</vt:lpstr>
      <vt:lpstr>Voorhand     Membres antérieurs     Cuartos delanteros Voeten     Pieds     Pies</vt:lpstr>
      <vt:lpstr>Voorhand     Membres antérieurs     Cuartos delanteros Voeten     Pieds     Pies</vt:lpstr>
      <vt:lpstr>Voorhand     Membres antérieurs     Cuartos delanteros Voeten     Pieds     Pies</vt:lpstr>
      <vt:lpstr>Achterhand     Membres postérieurs     Cuartos traseros Uiterlijk     Aspect général     Apariencia general</vt:lpstr>
      <vt:lpstr>Achterhand     Membres postérieurs     Cuartos traseros Bovenbeen     Cuisses     Muslos</vt:lpstr>
      <vt:lpstr>Achterhand     Membres postérieurs     Cuartos traseros Bovenbeen     Cuisses     Muslos</vt:lpstr>
      <vt:lpstr>Achterhand     Membres postérieurs     Cuartos traseros Knie     Jambes     Piernas</vt:lpstr>
      <vt:lpstr>Achterhand     Membres postérieurs     Cuartos traseros Knie     Jambes     Piernas</vt:lpstr>
      <vt:lpstr>Achterhand     Membres postérieurs     Cuartos traseros Spronggewricht     Jarrets     Corvejones</vt:lpstr>
      <vt:lpstr>Achterhand     Membres postérieurs     Cuartos traseros Spronggewricht     Jarrets     Corvejones</vt:lpstr>
      <vt:lpstr>Achterhand     Membres postérieurs     Cuartos traseros Middenvoet     Métatarse     Metatarsial</vt:lpstr>
      <vt:lpstr>Achterhand     Membres postérieurs     Cuartos traseros Voeten     Pieds     Pies</vt:lpstr>
      <vt:lpstr>Achterhand     Membres postérieurs     Cuartos traseros Voeten     Pieds     Pies</vt:lpstr>
      <vt:lpstr>Gangwerk     Allures     Paso/caminar</vt:lpstr>
      <vt:lpstr>Vacht     Peau     Piel</vt:lpstr>
      <vt:lpstr>Beharing     Poil     Pelaje</vt:lpstr>
      <vt:lpstr>Beharing     Poil     Pelaje</vt:lpstr>
      <vt:lpstr>Beharing     Poil     Pelaje</vt:lpstr>
      <vt:lpstr>Beharing     Poil     Pelaje</vt:lpstr>
      <vt:lpstr>Beharing     Poil     Pelaje</vt:lpstr>
      <vt:lpstr>Kleur      Couleurs     Colores</vt:lpstr>
      <vt:lpstr>Kleur      Couleurs     Colores</vt:lpstr>
      <vt:lpstr>Kleur      Couleurs     Colores</vt:lpstr>
      <vt:lpstr>Kleur      Couleurs     Colores</vt:lpstr>
      <vt:lpstr>Ernstige gebreken      Défauts graves      Defectos importantes</vt:lpstr>
      <vt:lpstr>Ernstige gebreken      Défauts graves      Defectos importantes</vt:lpstr>
      <vt:lpstr>Ernstige gebreken      Défauts graves      Defectos importantes</vt:lpstr>
      <vt:lpstr>Ernstige gebreken      Défauts graves      Defectos importantes</vt:lpstr>
      <vt:lpstr>Ernstige gebreken      Défauts graves      Defectos importantes</vt:lpstr>
      <vt:lpstr>Ernstige gebreken      Défauts graves      Defectos importantes</vt:lpstr>
      <vt:lpstr>Ernstige gebreken      Défauts graves      Defectos importantes</vt:lpstr>
      <vt:lpstr>Ernstige gebreken      Défauts graves      Defectos importantes</vt:lpstr>
      <vt:lpstr>Ernstige gebreken      Défauts graves      Defectos importantes</vt:lpstr>
      <vt:lpstr>Ernstige gebreken      Défauts graves      Defectos importantes</vt:lpstr>
      <vt:lpstr>Ernstige gebreken      Défauts graves      Defectos importantes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lpstr>Diskwalificatie      Défauts éliminatoires      Defectos eliminadores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Marc</dc:creator>
  <cp:lastModifiedBy>Marc</cp:lastModifiedBy>
  <cp:revision>22</cp:revision>
  <dcterms:created xsi:type="dcterms:W3CDTF">2010-10-01T18:04:01Z</dcterms:created>
  <dcterms:modified xsi:type="dcterms:W3CDTF">2010-11-10T18:38:59Z</dcterms:modified>
</cp:coreProperties>
</file>